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cade Gamer" pitchFamily="2" charset="77"/>
      <p:regular r:id="rId19"/>
    </p:embeddedFont>
    <p:embeddedFont>
      <p:font typeface="Disket Mono" panose="020B0509050000020004" pitchFamily="49" charset="0"/>
      <p:regular r:id="rId20"/>
    </p:embeddedFont>
    <p:embeddedFont>
      <p:font typeface="Garet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EF8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48" autoAdjust="0"/>
  </p:normalViewPr>
  <p:slideViewPr>
    <p:cSldViewPr>
      <p:cViewPr varScale="1">
        <p:scale>
          <a:sx n="84" d="100"/>
          <a:sy n="84" d="100"/>
        </p:scale>
        <p:origin x="2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735C0-9CFA-5040-A4AE-C0DA84B918A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F0032-D5B9-5146-9793-69CFE08E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4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gif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45.gif"/><Relationship Id="rId3" Type="http://schemas.openxmlformats.org/officeDocument/2006/relationships/image" Target="../media/image4.sv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54.svg"/><Relationship Id="rId4" Type="http://schemas.openxmlformats.org/officeDocument/2006/relationships/image" Target="../media/image43.gif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90.png"/><Relationship Id="rId18" Type="http://schemas.openxmlformats.org/officeDocument/2006/relationships/image" Target="../media/image93.png"/><Relationship Id="rId3" Type="http://schemas.openxmlformats.org/officeDocument/2006/relationships/image" Target="../media/image4.svg"/><Relationship Id="rId21" Type="http://schemas.openxmlformats.org/officeDocument/2006/relationships/image" Target="../media/image96.sv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92.svg"/><Relationship Id="rId2" Type="http://schemas.openxmlformats.org/officeDocument/2006/relationships/image" Target="../media/image3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27.svg"/><Relationship Id="rId23" Type="http://schemas.openxmlformats.org/officeDocument/2006/relationships/image" Target="../media/image86.svg"/><Relationship Id="rId10" Type="http://schemas.openxmlformats.org/officeDocument/2006/relationships/image" Target="../media/image54.svg"/><Relationship Id="rId19" Type="http://schemas.openxmlformats.org/officeDocument/2006/relationships/image" Target="../media/image94.svg"/><Relationship Id="rId4" Type="http://schemas.openxmlformats.org/officeDocument/2006/relationships/image" Target="../media/image43.gif"/><Relationship Id="rId9" Type="http://schemas.openxmlformats.org/officeDocument/2006/relationships/image" Target="../media/image53.png"/><Relationship Id="rId14" Type="http://schemas.openxmlformats.org/officeDocument/2006/relationships/image" Target="../media/image26.png"/><Relationship Id="rId22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97.png"/><Relationship Id="rId18" Type="http://schemas.openxmlformats.org/officeDocument/2006/relationships/image" Target="../media/image100.png"/><Relationship Id="rId3" Type="http://schemas.openxmlformats.org/officeDocument/2006/relationships/image" Target="../media/image4.svg"/><Relationship Id="rId21" Type="http://schemas.openxmlformats.org/officeDocument/2006/relationships/image" Target="../media/image103.sv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99.svg"/><Relationship Id="rId2" Type="http://schemas.openxmlformats.org/officeDocument/2006/relationships/image" Target="../media/image3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27.svg"/><Relationship Id="rId23" Type="http://schemas.openxmlformats.org/officeDocument/2006/relationships/image" Target="../media/image86.svg"/><Relationship Id="rId10" Type="http://schemas.openxmlformats.org/officeDocument/2006/relationships/image" Target="../media/image54.svg"/><Relationship Id="rId19" Type="http://schemas.openxmlformats.org/officeDocument/2006/relationships/image" Target="../media/image101.svg"/><Relationship Id="rId4" Type="http://schemas.openxmlformats.org/officeDocument/2006/relationships/image" Target="../media/image43.gif"/><Relationship Id="rId9" Type="http://schemas.openxmlformats.org/officeDocument/2006/relationships/image" Target="../media/image53.png"/><Relationship Id="rId14" Type="http://schemas.openxmlformats.org/officeDocument/2006/relationships/image" Target="../media/image26.png"/><Relationship Id="rId22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26" Type="http://schemas.openxmlformats.org/officeDocument/2006/relationships/image" Target="../media/image40.svg"/><Relationship Id="rId3" Type="http://schemas.openxmlformats.org/officeDocument/2006/relationships/image" Target="../media/image2.svg"/><Relationship Id="rId21" Type="http://schemas.openxmlformats.org/officeDocument/2006/relationships/image" Target="../media/image72.svg"/><Relationship Id="rId34" Type="http://schemas.openxmlformats.org/officeDocument/2006/relationships/image" Target="../media/image78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5" Type="http://schemas.openxmlformats.org/officeDocument/2006/relationships/image" Target="../media/image39.png"/><Relationship Id="rId33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24" Type="http://schemas.openxmlformats.org/officeDocument/2006/relationships/image" Target="../media/image24.gif"/><Relationship Id="rId32" Type="http://schemas.openxmlformats.org/officeDocument/2006/relationships/image" Target="../media/image21.svg"/><Relationship Id="rId5" Type="http://schemas.openxmlformats.org/officeDocument/2006/relationships/image" Target="../media/image4.svg"/><Relationship Id="rId15" Type="http://schemas.openxmlformats.org/officeDocument/2006/relationships/image" Target="../media/image66.svg"/><Relationship Id="rId23" Type="http://schemas.openxmlformats.org/officeDocument/2006/relationships/image" Target="../media/image46.gif"/><Relationship Id="rId28" Type="http://schemas.openxmlformats.org/officeDocument/2006/relationships/image" Target="../media/image74.svg"/><Relationship Id="rId36" Type="http://schemas.openxmlformats.org/officeDocument/2006/relationships/image" Target="../media/image13.svg"/><Relationship Id="rId10" Type="http://schemas.openxmlformats.org/officeDocument/2006/relationships/image" Target="../media/image61.png"/><Relationship Id="rId19" Type="http://schemas.openxmlformats.org/officeDocument/2006/relationships/image" Target="../media/image70.svg"/><Relationship Id="rId31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Relationship Id="rId22" Type="http://schemas.openxmlformats.org/officeDocument/2006/relationships/image" Target="../media/image44.gif"/><Relationship Id="rId27" Type="http://schemas.openxmlformats.org/officeDocument/2006/relationships/image" Target="../media/image73.png"/><Relationship Id="rId30" Type="http://schemas.openxmlformats.org/officeDocument/2006/relationships/image" Target="../media/image76.svg"/><Relationship Id="rId35" Type="http://schemas.openxmlformats.org/officeDocument/2006/relationships/image" Target="../media/image12.png"/><Relationship Id="rId8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gif"/><Relationship Id="rId11" Type="http://schemas.openxmlformats.org/officeDocument/2006/relationships/image" Target="../media/image106.gif"/><Relationship Id="rId5" Type="http://schemas.openxmlformats.org/officeDocument/2006/relationships/image" Target="../media/image60.svg"/><Relationship Id="rId10" Type="http://schemas.openxmlformats.org/officeDocument/2006/relationships/image" Target="../media/image105.gif"/><Relationship Id="rId4" Type="http://schemas.openxmlformats.org/officeDocument/2006/relationships/image" Target="../media/image59.png"/><Relationship Id="rId9" Type="http://schemas.openxmlformats.org/officeDocument/2006/relationships/image" Target="../media/image38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11.gif"/><Relationship Id="rId3" Type="http://schemas.openxmlformats.org/officeDocument/2006/relationships/image" Target="../media/image40.svg"/><Relationship Id="rId7" Type="http://schemas.openxmlformats.org/officeDocument/2006/relationships/image" Target="../media/image108.svg"/><Relationship Id="rId12" Type="http://schemas.openxmlformats.org/officeDocument/2006/relationships/image" Target="../media/image6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59.png"/><Relationship Id="rId5" Type="http://schemas.openxmlformats.org/officeDocument/2006/relationships/image" Target="../media/image42.svg"/><Relationship Id="rId10" Type="http://schemas.openxmlformats.org/officeDocument/2006/relationships/image" Target="../media/image110.svg"/><Relationship Id="rId4" Type="http://schemas.openxmlformats.org/officeDocument/2006/relationships/image" Target="../media/image41.png"/><Relationship Id="rId9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gif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gif"/><Relationship Id="rId5" Type="http://schemas.openxmlformats.org/officeDocument/2006/relationships/image" Target="../media/image29.png"/><Relationship Id="rId10" Type="http://schemas.openxmlformats.org/officeDocument/2006/relationships/image" Target="../media/image34.gif"/><Relationship Id="rId4" Type="http://schemas.openxmlformats.org/officeDocument/2006/relationships/image" Target="../media/image28.png"/><Relationship Id="rId9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5.gif"/><Relationship Id="rId18" Type="http://schemas.openxmlformats.org/officeDocument/2006/relationships/image" Target="../media/image50.svg"/><Relationship Id="rId3" Type="http://schemas.openxmlformats.org/officeDocument/2006/relationships/image" Target="../media/image37.svg"/><Relationship Id="rId21" Type="http://schemas.openxmlformats.org/officeDocument/2006/relationships/image" Target="../media/image53.png"/><Relationship Id="rId7" Type="http://schemas.openxmlformats.org/officeDocument/2006/relationships/image" Target="../media/image8.png"/><Relationship Id="rId12" Type="http://schemas.openxmlformats.org/officeDocument/2006/relationships/image" Target="../media/image44.gif"/><Relationship Id="rId17" Type="http://schemas.openxmlformats.org/officeDocument/2006/relationships/image" Target="../media/image49.png"/><Relationship Id="rId2" Type="http://schemas.openxmlformats.org/officeDocument/2006/relationships/image" Target="../media/image36.png"/><Relationship Id="rId16" Type="http://schemas.openxmlformats.org/officeDocument/2006/relationships/image" Target="../media/image48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3.gif"/><Relationship Id="rId24" Type="http://schemas.openxmlformats.org/officeDocument/2006/relationships/image" Target="../media/image56.sv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svg"/><Relationship Id="rId19" Type="http://schemas.openxmlformats.org/officeDocument/2006/relationships/image" Target="../media/image51.png"/><Relationship Id="rId4" Type="http://schemas.openxmlformats.org/officeDocument/2006/relationships/image" Target="../media/image38.gif"/><Relationship Id="rId9" Type="http://schemas.openxmlformats.org/officeDocument/2006/relationships/image" Target="../media/image41.png"/><Relationship Id="rId14" Type="http://schemas.openxmlformats.org/officeDocument/2006/relationships/image" Target="../media/image46.gif"/><Relationship Id="rId22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26" Type="http://schemas.openxmlformats.org/officeDocument/2006/relationships/image" Target="../media/image40.svg"/><Relationship Id="rId3" Type="http://schemas.openxmlformats.org/officeDocument/2006/relationships/image" Target="../media/image2.svg"/><Relationship Id="rId21" Type="http://schemas.openxmlformats.org/officeDocument/2006/relationships/image" Target="../media/image72.svg"/><Relationship Id="rId34" Type="http://schemas.openxmlformats.org/officeDocument/2006/relationships/image" Target="../media/image78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5" Type="http://schemas.openxmlformats.org/officeDocument/2006/relationships/image" Target="../media/image39.png"/><Relationship Id="rId33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24" Type="http://schemas.openxmlformats.org/officeDocument/2006/relationships/image" Target="../media/image24.gif"/><Relationship Id="rId32" Type="http://schemas.openxmlformats.org/officeDocument/2006/relationships/image" Target="../media/image21.svg"/><Relationship Id="rId5" Type="http://schemas.openxmlformats.org/officeDocument/2006/relationships/image" Target="../media/image4.svg"/><Relationship Id="rId15" Type="http://schemas.openxmlformats.org/officeDocument/2006/relationships/image" Target="../media/image66.svg"/><Relationship Id="rId23" Type="http://schemas.openxmlformats.org/officeDocument/2006/relationships/image" Target="../media/image46.gif"/><Relationship Id="rId28" Type="http://schemas.openxmlformats.org/officeDocument/2006/relationships/image" Target="../media/image74.svg"/><Relationship Id="rId36" Type="http://schemas.openxmlformats.org/officeDocument/2006/relationships/image" Target="../media/image13.svg"/><Relationship Id="rId10" Type="http://schemas.openxmlformats.org/officeDocument/2006/relationships/image" Target="../media/image61.png"/><Relationship Id="rId19" Type="http://schemas.openxmlformats.org/officeDocument/2006/relationships/image" Target="../media/image70.svg"/><Relationship Id="rId31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Relationship Id="rId22" Type="http://schemas.openxmlformats.org/officeDocument/2006/relationships/image" Target="../media/image44.gif"/><Relationship Id="rId27" Type="http://schemas.openxmlformats.org/officeDocument/2006/relationships/image" Target="../media/image73.png"/><Relationship Id="rId30" Type="http://schemas.openxmlformats.org/officeDocument/2006/relationships/image" Target="../media/image76.svg"/><Relationship Id="rId35" Type="http://schemas.openxmlformats.org/officeDocument/2006/relationships/image" Target="../media/image12.png"/><Relationship Id="rId8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36.png"/><Relationship Id="rId18" Type="http://schemas.openxmlformats.org/officeDocument/2006/relationships/image" Target="../media/image38.gif"/><Relationship Id="rId3" Type="http://schemas.openxmlformats.org/officeDocument/2006/relationships/image" Target="../media/image4.sv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81.gif"/><Relationship Id="rId2" Type="http://schemas.openxmlformats.org/officeDocument/2006/relationships/image" Target="../media/image3.png"/><Relationship Id="rId16" Type="http://schemas.openxmlformats.org/officeDocument/2006/relationships/image" Target="../media/image8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79.gif"/><Relationship Id="rId10" Type="http://schemas.openxmlformats.org/officeDocument/2006/relationships/image" Target="../media/image54.svg"/><Relationship Id="rId4" Type="http://schemas.openxmlformats.org/officeDocument/2006/relationships/image" Target="../media/image43.gif"/><Relationship Id="rId9" Type="http://schemas.openxmlformats.org/officeDocument/2006/relationships/image" Target="../media/image53.png"/><Relationship Id="rId1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26" Type="http://schemas.openxmlformats.org/officeDocument/2006/relationships/image" Target="../media/image40.svg"/><Relationship Id="rId3" Type="http://schemas.openxmlformats.org/officeDocument/2006/relationships/image" Target="../media/image2.svg"/><Relationship Id="rId21" Type="http://schemas.openxmlformats.org/officeDocument/2006/relationships/image" Target="../media/image72.svg"/><Relationship Id="rId34" Type="http://schemas.openxmlformats.org/officeDocument/2006/relationships/image" Target="../media/image78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5" Type="http://schemas.openxmlformats.org/officeDocument/2006/relationships/image" Target="../media/image39.png"/><Relationship Id="rId33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24" Type="http://schemas.openxmlformats.org/officeDocument/2006/relationships/image" Target="../media/image24.gif"/><Relationship Id="rId32" Type="http://schemas.openxmlformats.org/officeDocument/2006/relationships/image" Target="../media/image21.svg"/><Relationship Id="rId5" Type="http://schemas.openxmlformats.org/officeDocument/2006/relationships/image" Target="../media/image4.svg"/><Relationship Id="rId15" Type="http://schemas.openxmlformats.org/officeDocument/2006/relationships/image" Target="../media/image66.svg"/><Relationship Id="rId23" Type="http://schemas.openxmlformats.org/officeDocument/2006/relationships/image" Target="../media/image46.gif"/><Relationship Id="rId28" Type="http://schemas.openxmlformats.org/officeDocument/2006/relationships/image" Target="../media/image74.svg"/><Relationship Id="rId36" Type="http://schemas.openxmlformats.org/officeDocument/2006/relationships/image" Target="../media/image13.svg"/><Relationship Id="rId10" Type="http://schemas.openxmlformats.org/officeDocument/2006/relationships/image" Target="../media/image61.png"/><Relationship Id="rId19" Type="http://schemas.openxmlformats.org/officeDocument/2006/relationships/image" Target="../media/image70.svg"/><Relationship Id="rId31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Relationship Id="rId22" Type="http://schemas.openxmlformats.org/officeDocument/2006/relationships/image" Target="../media/image44.gif"/><Relationship Id="rId27" Type="http://schemas.openxmlformats.org/officeDocument/2006/relationships/image" Target="../media/image73.png"/><Relationship Id="rId30" Type="http://schemas.openxmlformats.org/officeDocument/2006/relationships/image" Target="../media/image76.svg"/><Relationship Id="rId35" Type="http://schemas.openxmlformats.org/officeDocument/2006/relationships/image" Target="../media/image12.png"/><Relationship Id="rId8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84.svg"/><Relationship Id="rId5" Type="http://schemas.openxmlformats.org/officeDocument/2006/relationships/image" Target="../media/image43.gif"/><Relationship Id="rId10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emf"/><Relationship Id="rId2" Type="http://schemas.openxmlformats.org/officeDocument/2006/relationships/hyperlink" Target="https://public.tableau.com/views/DeveloperChoice2/Dashboard12?:language=en-US&amp;:sid=&amp;:display_count=n&amp;:origin=viz_share_lin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26" Type="http://schemas.openxmlformats.org/officeDocument/2006/relationships/image" Target="../media/image40.svg"/><Relationship Id="rId3" Type="http://schemas.openxmlformats.org/officeDocument/2006/relationships/image" Target="../media/image2.svg"/><Relationship Id="rId21" Type="http://schemas.openxmlformats.org/officeDocument/2006/relationships/image" Target="../media/image72.svg"/><Relationship Id="rId34" Type="http://schemas.openxmlformats.org/officeDocument/2006/relationships/image" Target="../media/image78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5" Type="http://schemas.openxmlformats.org/officeDocument/2006/relationships/image" Target="../media/image39.png"/><Relationship Id="rId33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24" Type="http://schemas.openxmlformats.org/officeDocument/2006/relationships/image" Target="../media/image24.gif"/><Relationship Id="rId32" Type="http://schemas.openxmlformats.org/officeDocument/2006/relationships/image" Target="../media/image21.svg"/><Relationship Id="rId5" Type="http://schemas.openxmlformats.org/officeDocument/2006/relationships/image" Target="../media/image4.svg"/><Relationship Id="rId15" Type="http://schemas.openxmlformats.org/officeDocument/2006/relationships/image" Target="../media/image66.svg"/><Relationship Id="rId23" Type="http://schemas.openxmlformats.org/officeDocument/2006/relationships/image" Target="../media/image46.gif"/><Relationship Id="rId28" Type="http://schemas.openxmlformats.org/officeDocument/2006/relationships/image" Target="../media/image74.svg"/><Relationship Id="rId36" Type="http://schemas.openxmlformats.org/officeDocument/2006/relationships/image" Target="../media/image13.svg"/><Relationship Id="rId10" Type="http://schemas.openxmlformats.org/officeDocument/2006/relationships/image" Target="../media/image61.png"/><Relationship Id="rId19" Type="http://schemas.openxmlformats.org/officeDocument/2006/relationships/image" Target="../media/image70.svg"/><Relationship Id="rId31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Relationship Id="rId22" Type="http://schemas.openxmlformats.org/officeDocument/2006/relationships/image" Target="../media/image44.gif"/><Relationship Id="rId27" Type="http://schemas.openxmlformats.org/officeDocument/2006/relationships/image" Target="../media/image73.png"/><Relationship Id="rId30" Type="http://schemas.openxmlformats.org/officeDocument/2006/relationships/image" Target="../media/image76.svg"/><Relationship Id="rId35" Type="http://schemas.openxmlformats.org/officeDocument/2006/relationships/image" Target="../media/image12.png"/><Relationship Id="rId8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flipH="1">
            <a:off x="4124233" y="547417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77029" y="6561457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3" y="0"/>
                </a:lnTo>
                <a:lnTo>
                  <a:pt x="2196533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64112" y="65369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851196" y="6582938"/>
            <a:ext cx="2221897" cy="917038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8" y="0"/>
                </a:lnTo>
                <a:lnTo>
                  <a:pt x="2221898" y="917038"/>
                </a:lnTo>
                <a:lnTo>
                  <a:pt x="0" y="9170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511053" y="682309"/>
            <a:ext cx="1952265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id="17" name="Freeform 17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395041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b="-1010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584056" y="6943369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639714"/>
            <a:ext cx="1866718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681718" y="5360326"/>
            <a:ext cx="9607520" cy="4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A Data-Driven Exploration of Steam Games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61856" y="2470934"/>
            <a:ext cx="13564288" cy="308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 dirty="0">
                <a:solidFill>
                  <a:srgbClr val="FF63D8"/>
                </a:solidFill>
                <a:latin typeface="Arcade Gamer"/>
              </a:rPr>
              <a:t>DEVELOPER’S CHOICE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2475210"/>
            <a:ext cx="16230600" cy="1472865"/>
            <a:chOff x="0" y="0"/>
            <a:chExt cx="4274726" cy="3879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 consistent price increase across various game genres.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9175" y="4675561"/>
            <a:ext cx="16230600" cy="1472865"/>
            <a:chOff x="0" y="0"/>
            <a:chExt cx="4274726" cy="3879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 action genre emerged as a frontrunner in the gaming industry.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872325"/>
            <a:ext cx="16230600" cy="1472865"/>
            <a:chOff x="0" y="0"/>
            <a:chExt cx="4274726" cy="3879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 uncovered emerging sub-genres within the Action category.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5"/>
          </a:xfrm>
        </p:grpSpPr>
        <p:sp>
          <p:nvSpPr>
            <p:cNvPr id="18" name="TextBox 18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0191499" y="729709"/>
            <a:ext cx="862336" cy="327152"/>
            <a:chOff x="0" y="0"/>
            <a:chExt cx="1149782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8863538" y="703945"/>
            <a:ext cx="908861" cy="327152"/>
            <a:chOff x="0" y="0"/>
            <a:chExt cx="1211815" cy="436203"/>
          </a:xfrm>
        </p:grpSpPr>
        <p:sp>
          <p:nvSpPr>
            <p:cNvPr id="24" name="TextBox 24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272605" y="625998"/>
            <a:ext cx="637067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500">
                <a:solidFill>
                  <a:srgbClr val="FF63D8"/>
                </a:solidFill>
                <a:latin typeface="Arcade Gamer"/>
              </a:rPr>
              <a:t>KEY FINDINGS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288195" y="2939454"/>
            <a:ext cx="894639" cy="54280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288195" y="5138798"/>
            <a:ext cx="894639" cy="54280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288195" y="7337356"/>
            <a:ext cx="894639" cy="5428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5"/>
          </a:xfrm>
        </p:grpSpPr>
        <p:sp>
          <p:nvSpPr>
            <p:cNvPr id="9" name="TextBox 9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0" name="Freeform 10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191499" y="729709"/>
            <a:ext cx="862336" cy="327152"/>
            <a:chOff x="0" y="0"/>
            <a:chExt cx="1149782" cy="436203"/>
          </a:xfrm>
        </p:grpSpPr>
        <p:sp>
          <p:nvSpPr>
            <p:cNvPr id="12" name="TextBox 12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8863538" y="703945"/>
            <a:ext cx="908861" cy="327152"/>
            <a:chOff x="0" y="0"/>
            <a:chExt cx="1211815" cy="436203"/>
          </a:xfrm>
        </p:grpSpPr>
        <p:sp>
          <p:nvSpPr>
            <p:cNvPr id="15" name="TextBox 15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028700" y="2881165"/>
            <a:ext cx="3846464" cy="3510892"/>
            <a:chOff x="0" y="0"/>
            <a:chExt cx="1013061" cy="9246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3061" cy="924679"/>
            </a:xfrm>
            <a:custGeom>
              <a:avLst/>
              <a:gdLst/>
              <a:ahLst/>
              <a:cxnLst/>
              <a:rect l="l" t="t" r="r" b="b"/>
              <a:pathLst>
                <a:path w="1013061" h="924679">
                  <a:moveTo>
                    <a:pt x="98624" y="0"/>
                  </a:moveTo>
                  <a:lnTo>
                    <a:pt x="914436" y="0"/>
                  </a:lnTo>
                  <a:cubicBezTo>
                    <a:pt x="940593" y="0"/>
                    <a:pt x="965679" y="10391"/>
                    <a:pt x="984174" y="28886"/>
                  </a:cubicBezTo>
                  <a:cubicBezTo>
                    <a:pt x="1002670" y="47382"/>
                    <a:pt x="1013061" y="72467"/>
                    <a:pt x="1013061" y="98624"/>
                  </a:cubicBezTo>
                  <a:lnTo>
                    <a:pt x="1013061" y="826055"/>
                  </a:lnTo>
                  <a:cubicBezTo>
                    <a:pt x="1013061" y="852212"/>
                    <a:pt x="1002670" y="877297"/>
                    <a:pt x="984174" y="895793"/>
                  </a:cubicBezTo>
                  <a:cubicBezTo>
                    <a:pt x="965679" y="914289"/>
                    <a:pt x="940593" y="924679"/>
                    <a:pt x="914436" y="924679"/>
                  </a:cubicBezTo>
                  <a:lnTo>
                    <a:pt x="98624" y="924679"/>
                  </a:lnTo>
                  <a:cubicBezTo>
                    <a:pt x="72467" y="924679"/>
                    <a:pt x="47382" y="914289"/>
                    <a:pt x="28886" y="895793"/>
                  </a:cubicBezTo>
                  <a:cubicBezTo>
                    <a:pt x="10391" y="877297"/>
                    <a:pt x="0" y="852212"/>
                    <a:pt x="0" y="826055"/>
                  </a:cubicBezTo>
                  <a:lnTo>
                    <a:pt x="0" y="98624"/>
                  </a:lnTo>
                  <a:cubicBezTo>
                    <a:pt x="0" y="72467"/>
                    <a:pt x="10391" y="47382"/>
                    <a:pt x="28886" y="28886"/>
                  </a:cubicBezTo>
                  <a:cubicBezTo>
                    <a:pt x="47382" y="10391"/>
                    <a:pt x="72467" y="0"/>
                    <a:pt x="98624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13061" cy="9818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Top Developers   ranking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5639905" y="1852551"/>
            <a:ext cx="12247635" cy="6581899"/>
          </a:xfrm>
          <a:custGeom>
            <a:avLst/>
            <a:gdLst/>
            <a:ahLst/>
            <a:cxnLst/>
            <a:rect l="l" t="t" r="r" b="b"/>
            <a:pathLst>
              <a:path w="12247635" h="6581899">
                <a:moveTo>
                  <a:pt x="0" y="0"/>
                </a:moveTo>
                <a:lnTo>
                  <a:pt x="12247635" y="0"/>
                </a:lnTo>
                <a:lnTo>
                  <a:pt x="12247635" y="6581898"/>
                </a:lnTo>
                <a:lnTo>
                  <a:pt x="0" y="65818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5687985" y="3052055"/>
            <a:ext cx="12199555" cy="342062"/>
            <a:chOff x="0" y="0"/>
            <a:chExt cx="3116353" cy="873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16353" cy="87379"/>
            </a:xfrm>
            <a:custGeom>
              <a:avLst/>
              <a:gdLst/>
              <a:ahLst/>
              <a:cxnLst/>
              <a:rect l="l" t="t" r="r" b="b"/>
              <a:pathLst>
                <a:path w="3116353" h="87379">
                  <a:moveTo>
                    <a:pt x="31096" y="0"/>
                  </a:moveTo>
                  <a:lnTo>
                    <a:pt x="3085257" y="0"/>
                  </a:lnTo>
                  <a:cubicBezTo>
                    <a:pt x="3093504" y="0"/>
                    <a:pt x="3101414" y="3276"/>
                    <a:pt x="3107245" y="9108"/>
                  </a:cubicBezTo>
                  <a:cubicBezTo>
                    <a:pt x="3113077" y="14939"/>
                    <a:pt x="3116353" y="22849"/>
                    <a:pt x="3116353" y="31096"/>
                  </a:cubicBezTo>
                  <a:lnTo>
                    <a:pt x="3116353" y="56283"/>
                  </a:lnTo>
                  <a:cubicBezTo>
                    <a:pt x="3116353" y="73457"/>
                    <a:pt x="3102431" y="87379"/>
                    <a:pt x="3085257" y="87379"/>
                  </a:cubicBezTo>
                  <a:lnTo>
                    <a:pt x="31096" y="87379"/>
                  </a:lnTo>
                  <a:cubicBezTo>
                    <a:pt x="13922" y="87379"/>
                    <a:pt x="0" y="73457"/>
                    <a:pt x="0" y="56283"/>
                  </a:cubicBezTo>
                  <a:lnTo>
                    <a:pt x="0" y="31096"/>
                  </a:lnTo>
                  <a:cubicBezTo>
                    <a:pt x="0" y="13922"/>
                    <a:pt x="13922" y="0"/>
                    <a:pt x="31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3116353" cy="144529"/>
            </a:xfrm>
            <a:prstGeom prst="rect">
              <a:avLst/>
            </a:prstGeom>
          </p:spPr>
          <p:txBody>
            <a:bodyPr lIns="261881" tIns="261881" rIns="261881" bIns="261881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5204705" y="3102593"/>
            <a:ext cx="312549" cy="291523"/>
          </a:xfrm>
          <a:custGeom>
            <a:avLst/>
            <a:gdLst/>
            <a:ahLst/>
            <a:cxnLst/>
            <a:rect l="l" t="t" r="r" b="b"/>
            <a:pathLst>
              <a:path w="312549" h="291523">
                <a:moveTo>
                  <a:pt x="312549" y="0"/>
                </a:moveTo>
                <a:lnTo>
                  <a:pt x="0" y="0"/>
                </a:lnTo>
                <a:lnTo>
                  <a:pt x="0" y="291523"/>
                </a:lnTo>
                <a:lnTo>
                  <a:pt x="312549" y="291523"/>
                </a:lnTo>
                <a:lnTo>
                  <a:pt x="31254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42487" y="7647709"/>
            <a:ext cx="1028700" cy="2057400"/>
          </a:xfrm>
          <a:custGeom>
            <a:avLst/>
            <a:gdLst/>
            <a:ahLst/>
            <a:cxnLst/>
            <a:rect l="l" t="t" r="r" b="b"/>
            <a:pathLst>
              <a:path w="1028700" h="2057400">
                <a:moveTo>
                  <a:pt x="0" y="0"/>
                </a:moveTo>
                <a:lnTo>
                  <a:pt x="1028700" y="0"/>
                </a:lnTo>
                <a:lnTo>
                  <a:pt x="10287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288465" y="7647709"/>
            <a:ext cx="1229287" cy="2048812"/>
          </a:xfrm>
          <a:custGeom>
            <a:avLst/>
            <a:gdLst/>
            <a:ahLst/>
            <a:cxnLst/>
            <a:rect l="l" t="t" r="r" b="b"/>
            <a:pathLst>
              <a:path w="1229287" h="2048812">
                <a:moveTo>
                  <a:pt x="0" y="0"/>
                </a:moveTo>
                <a:lnTo>
                  <a:pt x="1229287" y="0"/>
                </a:lnTo>
                <a:lnTo>
                  <a:pt x="1229287" y="2048812"/>
                </a:lnTo>
                <a:lnTo>
                  <a:pt x="0" y="20488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736827" y="7476359"/>
            <a:ext cx="1138337" cy="2220161"/>
          </a:xfrm>
          <a:custGeom>
            <a:avLst/>
            <a:gdLst/>
            <a:ahLst/>
            <a:cxnLst/>
            <a:rect l="l" t="t" r="r" b="b"/>
            <a:pathLst>
              <a:path w="1138337" h="2220161">
                <a:moveTo>
                  <a:pt x="0" y="0"/>
                </a:moveTo>
                <a:lnTo>
                  <a:pt x="1138337" y="0"/>
                </a:lnTo>
                <a:lnTo>
                  <a:pt x="1138337" y="2220162"/>
                </a:lnTo>
                <a:lnTo>
                  <a:pt x="0" y="222016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201002" y="9128342"/>
            <a:ext cx="877805" cy="568179"/>
          </a:xfrm>
          <a:custGeom>
            <a:avLst/>
            <a:gdLst/>
            <a:ahLst/>
            <a:cxnLst/>
            <a:rect l="l" t="t" r="r" b="b"/>
            <a:pathLst>
              <a:path w="877805" h="568179">
                <a:moveTo>
                  <a:pt x="0" y="0"/>
                </a:moveTo>
                <a:lnTo>
                  <a:pt x="877805" y="0"/>
                </a:lnTo>
                <a:lnTo>
                  <a:pt x="877805" y="568179"/>
                </a:lnTo>
                <a:lnTo>
                  <a:pt x="0" y="5681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72605" y="625998"/>
            <a:ext cx="637067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500">
                <a:solidFill>
                  <a:srgbClr val="FF63D8"/>
                </a:solidFill>
                <a:latin typeface="Arcade Gamer"/>
              </a:rPr>
              <a:t>KEY FINDINGS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5"/>
          </a:xfrm>
        </p:grpSpPr>
        <p:sp>
          <p:nvSpPr>
            <p:cNvPr id="9" name="TextBox 9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0" name="Freeform 10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191499" y="729709"/>
            <a:ext cx="862336" cy="327152"/>
            <a:chOff x="0" y="0"/>
            <a:chExt cx="1149782" cy="436203"/>
          </a:xfrm>
        </p:grpSpPr>
        <p:sp>
          <p:nvSpPr>
            <p:cNvPr id="12" name="TextBox 12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8863538" y="703945"/>
            <a:ext cx="908861" cy="327152"/>
            <a:chOff x="0" y="0"/>
            <a:chExt cx="1211815" cy="436203"/>
          </a:xfrm>
        </p:grpSpPr>
        <p:sp>
          <p:nvSpPr>
            <p:cNvPr id="15" name="TextBox 15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84456" y="2925212"/>
            <a:ext cx="3755417" cy="3631512"/>
            <a:chOff x="0" y="0"/>
            <a:chExt cx="989081" cy="9564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89081" cy="956448"/>
            </a:xfrm>
            <a:custGeom>
              <a:avLst/>
              <a:gdLst/>
              <a:ahLst/>
              <a:cxnLst/>
              <a:rect l="l" t="t" r="r" b="b"/>
              <a:pathLst>
                <a:path w="989081" h="956448">
                  <a:moveTo>
                    <a:pt x="101015" y="0"/>
                  </a:moveTo>
                  <a:lnTo>
                    <a:pt x="888066" y="0"/>
                  </a:lnTo>
                  <a:cubicBezTo>
                    <a:pt x="943855" y="0"/>
                    <a:pt x="989081" y="45226"/>
                    <a:pt x="989081" y="101015"/>
                  </a:cubicBezTo>
                  <a:lnTo>
                    <a:pt x="989081" y="855433"/>
                  </a:lnTo>
                  <a:cubicBezTo>
                    <a:pt x="989081" y="911222"/>
                    <a:pt x="943855" y="956448"/>
                    <a:pt x="888066" y="956448"/>
                  </a:cubicBezTo>
                  <a:lnTo>
                    <a:pt x="101015" y="956448"/>
                  </a:lnTo>
                  <a:cubicBezTo>
                    <a:pt x="45226" y="956448"/>
                    <a:pt x="0" y="911222"/>
                    <a:pt x="0" y="855433"/>
                  </a:cubicBezTo>
                  <a:lnTo>
                    <a:pt x="0" y="101015"/>
                  </a:lnTo>
                  <a:cubicBezTo>
                    <a:pt x="0" y="45226"/>
                    <a:pt x="45226" y="0"/>
                    <a:pt x="1010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89081" cy="10135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Top Games score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53293" y="1666878"/>
            <a:ext cx="11739393" cy="6953243"/>
            <a:chOff x="0" y="0"/>
            <a:chExt cx="15652524" cy="92709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652524" cy="9270991"/>
            </a:xfrm>
            <a:custGeom>
              <a:avLst/>
              <a:gdLst/>
              <a:ahLst/>
              <a:cxnLst/>
              <a:rect l="l" t="t" r="r" b="b"/>
              <a:pathLst>
                <a:path w="15652524" h="9270991">
                  <a:moveTo>
                    <a:pt x="0" y="0"/>
                  </a:moveTo>
                  <a:lnTo>
                    <a:pt x="15652524" y="0"/>
                  </a:lnTo>
                  <a:lnTo>
                    <a:pt x="15652524" y="9270991"/>
                  </a:lnTo>
                  <a:lnTo>
                    <a:pt x="0" y="9270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0" y="1448954"/>
              <a:ext cx="15652524" cy="405419"/>
              <a:chOff x="0" y="0"/>
              <a:chExt cx="3091857" cy="8008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091857" cy="80083"/>
              </a:xfrm>
              <a:custGeom>
                <a:avLst/>
                <a:gdLst/>
                <a:ahLst/>
                <a:cxnLst/>
                <a:rect l="l" t="t" r="r" b="b"/>
                <a:pathLst>
                  <a:path w="3091857" h="80083">
                    <a:moveTo>
                      <a:pt x="32315" y="0"/>
                    </a:moveTo>
                    <a:lnTo>
                      <a:pt x="3059542" y="0"/>
                    </a:lnTo>
                    <a:cubicBezTo>
                      <a:pt x="3068112" y="0"/>
                      <a:pt x="3076332" y="3405"/>
                      <a:pt x="3082392" y="9465"/>
                    </a:cubicBezTo>
                    <a:cubicBezTo>
                      <a:pt x="3088452" y="15525"/>
                      <a:pt x="3091857" y="23744"/>
                      <a:pt x="3091857" y="32315"/>
                    </a:cubicBezTo>
                    <a:lnTo>
                      <a:pt x="3091857" y="47768"/>
                    </a:lnTo>
                    <a:cubicBezTo>
                      <a:pt x="3091857" y="65615"/>
                      <a:pt x="3077389" y="80083"/>
                      <a:pt x="3059542" y="80083"/>
                    </a:cubicBezTo>
                    <a:lnTo>
                      <a:pt x="32315" y="80083"/>
                    </a:lnTo>
                    <a:cubicBezTo>
                      <a:pt x="23744" y="80083"/>
                      <a:pt x="15525" y="76678"/>
                      <a:pt x="9465" y="70618"/>
                    </a:cubicBezTo>
                    <a:cubicBezTo>
                      <a:pt x="3405" y="64558"/>
                      <a:pt x="0" y="56339"/>
                      <a:pt x="0" y="47768"/>
                    </a:cubicBezTo>
                    <a:lnTo>
                      <a:pt x="0" y="32315"/>
                    </a:lnTo>
                    <a:cubicBezTo>
                      <a:pt x="0" y="23744"/>
                      <a:pt x="3405" y="15525"/>
                      <a:pt x="9465" y="9465"/>
                    </a:cubicBezTo>
                    <a:cubicBezTo>
                      <a:pt x="15525" y="3405"/>
                      <a:pt x="23744" y="0"/>
                      <a:pt x="3231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21EF80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3091857" cy="137233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2686013"/>
              <a:ext cx="15652524" cy="358251"/>
              <a:chOff x="0" y="0"/>
              <a:chExt cx="3091857" cy="7076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091857" cy="70766"/>
              </a:xfrm>
              <a:custGeom>
                <a:avLst/>
                <a:gdLst/>
                <a:ahLst/>
                <a:cxnLst/>
                <a:rect l="l" t="t" r="r" b="b"/>
                <a:pathLst>
                  <a:path w="3091857" h="70766">
                    <a:moveTo>
                      <a:pt x="32315" y="0"/>
                    </a:moveTo>
                    <a:lnTo>
                      <a:pt x="3059542" y="0"/>
                    </a:lnTo>
                    <a:cubicBezTo>
                      <a:pt x="3068112" y="0"/>
                      <a:pt x="3076332" y="3405"/>
                      <a:pt x="3082392" y="9465"/>
                    </a:cubicBezTo>
                    <a:cubicBezTo>
                      <a:pt x="3088452" y="15525"/>
                      <a:pt x="3091857" y="23744"/>
                      <a:pt x="3091857" y="32315"/>
                    </a:cubicBezTo>
                    <a:lnTo>
                      <a:pt x="3091857" y="38451"/>
                    </a:lnTo>
                    <a:cubicBezTo>
                      <a:pt x="3091857" y="56298"/>
                      <a:pt x="3077389" y="70766"/>
                      <a:pt x="3059542" y="70766"/>
                    </a:cubicBezTo>
                    <a:lnTo>
                      <a:pt x="32315" y="70766"/>
                    </a:lnTo>
                    <a:cubicBezTo>
                      <a:pt x="23744" y="70766"/>
                      <a:pt x="15525" y="67361"/>
                      <a:pt x="9465" y="61301"/>
                    </a:cubicBezTo>
                    <a:cubicBezTo>
                      <a:pt x="3405" y="55241"/>
                      <a:pt x="0" y="47021"/>
                      <a:pt x="0" y="38451"/>
                    </a:cubicBezTo>
                    <a:lnTo>
                      <a:pt x="0" y="32315"/>
                    </a:lnTo>
                    <a:cubicBezTo>
                      <a:pt x="0" y="23744"/>
                      <a:pt x="3405" y="15525"/>
                      <a:pt x="9465" y="9465"/>
                    </a:cubicBezTo>
                    <a:cubicBezTo>
                      <a:pt x="15525" y="3405"/>
                      <a:pt x="23744" y="0"/>
                      <a:pt x="3231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21EF80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3091857" cy="127916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3644852"/>
              <a:ext cx="15652524" cy="358251"/>
              <a:chOff x="0" y="0"/>
              <a:chExt cx="3091857" cy="7076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091857" cy="70766"/>
              </a:xfrm>
              <a:custGeom>
                <a:avLst/>
                <a:gdLst/>
                <a:ahLst/>
                <a:cxnLst/>
                <a:rect l="l" t="t" r="r" b="b"/>
                <a:pathLst>
                  <a:path w="3091857" h="70766">
                    <a:moveTo>
                      <a:pt x="32315" y="0"/>
                    </a:moveTo>
                    <a:lnTo>
                      <a:pt x="3059542" y="0"/>
                    </a:lnTo>
                    <a:cubicBezTo>
                      <a:pt x="3068112" y="0"/>
                      <a:pt x="3076332" y="3405"/>
                      <a:pt x="3082392" y="9465"/>
                    </a:cubicBezTo>
                    <a:cubicBezTo>
                      <a:pt x="3088452" y="15525"/>
                      <a:pt x="3091857" y="23744"/>
                      <a:pt x="3091857" y="32315"/>
                    </a:cubicBezTo>
                    <a:lnTo>
                      <a:pt x="3091857" y="38451"/>
                    </a:lnTo>
                    <a:cubicBezTo>
                      <a:pt x="3091857" y="56298"/>
                      <a:pt x="3077389" y="70766"/>
                      <a:pt x="3059542" y="70766"/>
                    </a:cubicBezTo>
                    <a:lnTo>
                      <a:pt x="32315" y="70766"/>
                    </a:lnTo>
                    <a:cubicBezTo>
                      <a:pt x="23744" y="70766"/>
                      <a:pt x="15525" y="67361"/>
                      <a:pt x="9465" y="61301"/>
                    </a:cubicBezTo>
                    <a:cubicBezTo>
                      <a:pt x="3405" y="55241"/>
                      <a:pt x="0" y="47021"/>
                      <a:pt x="0" y="38451"/>
                    </a:cubicBezTo>
                    <a:lnTo>
                      <a:pt x="0" y="32315"/>
                    </a:lnTo>
                    <a:cubicBezTo>
                      <a:pt x="0" y="23744"/>
                      <a:pt x="3405" y="15525"/>
                      <a:pt x="9465" y="9465"/>
                    </a:cubicBezTo>
                    <a:cubicBezTo>
                      <a:pt x="15525" y="3405"/>
                      <a:pt x="23744" y="0"/>
                      <a:pt x="3231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21EF80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3091857" cy="127916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6701827"/>
              <a:ext cx="15652524" cy="358251"/>
              <a:chOff x="0" y="0"/>
              <a:chExt cx="3091857" cy="7076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091857" cy="70766"/>
              </a:xfrm>
              <a:custGeom>
                <a:avLst/>
                <a:gdLst/>
                <a:ahLst/>
                <a:cxnLst/>
                <a:rect l="l" t="t" r="r" b="b"/>
                <a:pathLst>
                  <a:path w="3091857" h="70766">
                    <a:moveTo>
                      <a:pt x="32315" y="0"/>
                    </a:moveTo>
                    <a:lnTo>
                      <a:pt x="3059542" y="0"/>
                    </a:lnTo>
                    <a:cubicBezTo>
                      <a:pt x="3068112" y="0"/>
                      <a:pt x="3076332" y="3405"/>
                      <a:pt x="3082392" y="9465"/>
                    </a:cubicBezTo>
                    <a:cubicBezTo>
                      <a:pt x="3088452" y="15525"/>
                      <a:pt x="3091857" y="23744"/>
                      <a:pt x="3091857" y="32315"/>
                    </a:cubicBezTo>
                    <a:lnTo>
                      <a:pt x="3091857" y="38451"/>
                    </a:lnTo>
                    <a:cubicBezTo>
                      <a:pt x="3091857" y="56298"/>
                      <a:pt x="3077389" y="70766"/>
                      <a:pt x="3059542" y="70766"/>
                    </a:cubicBezTo>
                    <a:lnTo>
                      <a:pt x="32315" y="70766"/>
                    </a:lnTo>
                    <a:cubicBezTo>
                      <a:pt x="23744" y="70766"/>
                      <a:pt x="15525" y="67361"/>
                      <a:pt x="9465" y="61301"/>
                    </a:cubicBezTo>
                    <a:cubicBezTo>
                      <a:pt x="3405" y="55241"/>
                      <a:pt x="0" y="47021"/>
                      <a:pt x="0" y="38451"/>
                    </a:cubicBezTo>
                    <a:lnTo>
                      <a:pt x="0" y="32315"/>
                    </a:lnTo>
                    <a:cubicBezTo>
                      <a:pt x="0" y="23744"/>
                      <a:pt x="3405" y="15525"/>
                      <a:pt x="9465" y="9465"/>
                    </a:cubicBezTo>
                    <a:cubicBezTo>
                      <a:pt x="15525" y="3405"/>
                      <a:pt x="23744" y="0"/>
                      <a:pt x="3231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21EF80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3091857" cy="127916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5853293" y="2295347"/>
            <a:ext cx="11739393" cy="277656"/>
            <a:chOff x="0" y="0"/>
            <a:chExt cx="3091857" cy="7312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091857" cy="73127"/>
            </a:xfrm>
            <a:custGeom>
              <a:avLst/>
              <a:gdLst/>
              <a:ahLst/>
              <a:cxnLst/>
              <a:rect l="l" t="t" r="r" b="b"/>
              <a:pathLst>
                <a:path w="3091857" h="73127">
                  <a:moveTo>
                    <a:pt x="32315" y="0"/>
                  </a:moveTo>
                  <a:lnTo>
                    <a:pt x="3059542" y="0"/>
                  </a:lnTo>
                  <a:cubicBezTo>
                    <a:pt x="3068112" y="0"/>
                    <a:pt x="3076332" y="3405"/>
                    <a:pt x="3082392" y="9465"/>
                  </a:cubicBezTo>
                  <a:cubicBezTo>
                    <a:pt x="3088452" y="15525"/>
                    <a:pt x="3091857" y="23744"/>
                    <a:pt x="3091857" y="32315"/>
                  </a:cubicBezTo>
                  <a:lnTo>
                    <a:pt x="3091857" y="40813"/>
                  </a:lnTo>
                  <a:cubicBezTo>
                    <a:pt x="3091857" y="58660"/>
                    <a:pt x="3077389" y="73127"/>
                    <a:pt x="3059542" y="73127"/>
                  </a:cubicBezTo>
                  <a:lnTo>
                    <a:pt x="32315" y="73127"/>
                  </a:lnTo>
                  <a:cubicBezTo>
                    <a:pt x="23744" y="73127"/>
                    <a:pt x="15525" y="69723"/>
                    <a:pt x="9465" y="63663"/>
                  </a:cubicBezTo>
                  <a:cubicBezTo>
                    <a:pt x="3405" y="57603"/>
                    <a:pt x="0" y="49383"/>
                    <a:pt x="0" y="40813"/>
                  </a:cubicBezTo>
                  <a:lnTo>
                    <a:pt x="0" y="32315"/>
                  </a:lnTo>
                  <a:cubicBezTo>
                    <a:pt x="0" y="23744"/>
                    <a:pt x="3405" y="15525"/>
                    <a:pt x="9465" y="9465"/>
                  </a:cubicBezTo>
                  <a:cubicBezTo>
                    <a:pt x="15525" y="3405"/>
                    <a:pt x="23744" y="0"/>
                    <a:pt x="323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3091857" cy="130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 flipH="1">
            <a:off x="5490670" y="2323005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flipH="1">
            <a:off x="5490670" y="2800213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8"/>
                </a:lnTo>
                <a:lnTo>
                  <a:pt x="268029" y="249998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5490670" y="3715582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8"/>
                </a:lnTo>
                <a:lnTo>
                  <a:pt x="268029" y="249998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flipH="1">
            <a:off x="5490670" y="4421532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flipH="1">
            <a:off x="5490670" y="6710346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488650" y="7670287"/>
            <a:ext cx="1095104" cy="2034822"/>
          </a:xfrm>
          <a:custGeom>
            <a:avLst/>
            <a:gdLst/>
            <a:ahLst/>
            <a:cxnLst/>
            <a:rect l="l" t="t" r="r" b="b"/>
            <a:pathLst>
              <a:path w="1095104" h="2034822">
                <a:moveTo>
                  <a:pt x="0" y="0"/>
                </a:moveTo>
                <a:lnTo>
                  <a:pt x="1095104" y="0"/>
                </a:lnTo>
                <a:lnTo>
                  <a:pt x="1095104" y="2034822"/>
                </a:lnTo>
                <a:lnTo>
                  <a:pt x="0" y="203482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2827574" y="7548476"/>
            <a:ext cx="984209" cy="2156633"/>
          </a:xfrm>
          <a:custGeom>
            <a:avLst/>
            <a:gdLst/>
            <a:ahLst/>
            <a:cxnLst/>
            <a:rect l="l" t="t" r="r" b="b"/>
            <a:pathLst>
              <a:path w="984209" h="2156633">
                <a:moveTo>
                  <a:pt x="0" y="0"/>
                </a:moveTo>
                <a:lnTo>
                  <a:pt x="984209" y="0"/>
                </a:lnTo>
                <a:lnTo>
                  <a:pt x="984209" y="2156633"/>
                </a:lnTo>
                <a:lnTo>
                  <a:pt x="0" y="21566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4051478" y="7849760"/>
            <a:ext cx="988395" cy="1855349"/>
          </a:xfrm>
          <a:custGeom>
            <a:avLst/>
            <a:gdLst/>
            <a:ahLst/>
            <a:cxnLst/>
            <a:rect l="l" t="t" r="r" b="b"/>
            <a:pathLst>
              <a:path w="988395" h="1855349">
                <a:moveTo>
                  <a:pt x="0" y="0"/>
                </a:moveTo>
                <a:lnTo>
                  <a:pt x="988395" y="0"/>
                </a:lnTo>
                <a:lnTo>
                  <a:pt x="988395" y="1855349"/>
                </a:lnTo>
                <a:lnTo>
                  <a:pt x="0" y="18553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5414391" y="9077322"/>
            <a:ext cx="877805" cy="568179"/>
          </a:xfrm>
          <a:custGeom>
            <a:avLst/>
            <a:gdLst/>
            <a:ahLst/>
            <a:cxnLst/>
            <a:rect l="l" t="t" r="r" b="b"/>
            <a:pathLst>
              <a:path w="877805" h="568179">
                <a:moveTo>
                  <a:pt x="0" y="0"/>
                </a:moveTo>
                <a:lnTo>
                  <a:pt x="877805" y="0"/>
                </a:lnTo>
                <a:lnTo>
                  <a:pt x="877805" y="568179"/>
                </a:lnTo>
                <a:lnTo>
                  <a:pt x="0" y="5681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272605" y="625998"/>
            <a:ext cx="637067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500">
                <a:solidFill>
                  <a:srgbClr val="FF63D8"/>
                </a:solidFill>
                <a:latin typeface="Arcade Gamer"/>
              </a:rPr>
              <a:t>KEY FINDINGS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46715" y="3342195"/>
            <a:ext cx="13394571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RECOMMENDATIONS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b="-1010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4299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94365" y="832801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11830" y="9429750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63834" y="9093726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42593" y="8915902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04498" y="9789461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09650"/>
            <a:ext cx="16230600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TO THE DEVELOPERS...</a:t>
            </a:r>
          </a:p>
        </p:txBody>
      </p:sp>
      <p:sp>
        <p:nvSpPr>
          <p:cNvPr id="9" name="Freeform 9"/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2475210"/>
            <a:ext cx="16230600" cy="1472865"/>
            <a:chOff x="0" y="0"/>
            <a:chExt cx="4274726" cy="3879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Develop pricing strategies.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4675561"/>
            <a:ext cx="16230600" cy="1472865"/>
            <a:chOff x="0" y="0"/>
            <a:chExt cx="4274726" cy="3879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Anticipate game development Trends.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872325"/>
            <a:ext cx="16230600" cy="1472865"/>
            <a:chOff x="0" y="0"/>
            <a:chExt cx="4274726" cy="3879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create unique and competitive game experience.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9356" y="2938946"/>
            <a:ext cx="510747" cy="54539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99587" y="7346860"/>
            <a:ext cx="510747" cy="52379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99587" y="5144369"/>
            <a:ext cx="410285" cy="5352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395" y="9455582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35035"/>
            <a:ext cx="21945600" cy="1103930"/>
            <a:chOff x="0" y="0"/>
            <a:chExt cx="29260800" cy="1471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895418" y="1028700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3395" y="8370436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3395" y="7827863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84845" y="4884451"/>
            <a:ext cx="2472466" cy="2943412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323395" y="8913009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9">
              <a:alphaModFix amt="18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755334" y="8463167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102889" y="8463167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296555" y="2673548"/>
            <a:ext cx="1649046" cy="190984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1072031"/>
            <a:ext cx="1866718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PLAYER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54441" y="1817735"/>
            <a:ext cx="9295839" cy="142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8"/>
              </a:lnSpc>
            </a:pPr>
            <a:r>
              <a:rPr lang="en-US" sz="9373">
                <a:solidFill>
                  <a:srgbClr val="FF63D8"/>
                </a:solidFill>
                <a:latin typeface="Arcade Gamer"/>
              </a:rPr>
              <a:t>THANK YOU!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54441" y="3590370"/>
            <a:ext cx="9295839" cy="205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0"/>
              </a:lnSpc>
              <a:spcBef>
                <a:spcPct val="0"/>
              </a:spcBef>
            </a:pPr>
            <a:r>
              <a:rPr lang="en-US" sz="3308" dirty="0">
                <a:solidFill>
                  <a:srgbClr val="FFFFFF"/>
                </a:solidFill>
                <a:latin typeface="Arcade Gamer"/>
              </a:rPr>
              <a:t>LET US CELEBRATE THE DISCOVERIES MADE, THE HYPOTHESES TESTED, AND THE OUTLIERS EMBRACED!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94969" y="8282948"/>
            <a:ext cx="3052218" cy="717550"/>
            <a:chOff x="0" y="0"/>
            <a:chExt cx="803876" cy="1889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09766" y="8447314"/>
            <a:ext cx="2547544" cy="38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568">
                <a:solidFill>
                  <a:srgbClr val="FFFFFF"/>
                </a:solidFill>
                <a:latin typeface="Arcade Gamer"/>
              </a:rPr>
              <a:t>WINNER!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0179" y="1000571"/>
            <a:ext cx="9099121" cy="8257729"/>
            <a:chOff x="0" y="0"/>
            <a:chExt cx="2396476" cy="2174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476" cy="2174875"/>
            </a:xfrm>
            <a:custGeom>
              <a:avLst/>
              <a:gdLst/>
              <a:ahLst/>
              <a:cxnLst/>
              <a:rect l="l" t="t" r="r" b="b"/>
              <a:pathLst>
                <a:path w="2396476" h="2174875">
                  <a:moveTo>
                    <a:pt x="41691" y="0"/>
                  </a:moveTo>
                  <a:lnTo>
                    <a:pt x="2354785" y="0"/>
                  </a:lnTo>
                  <a:cubicBezTo>
                    <a:pt x="2377810" y="0"/>
                    <a:pt x="2396476" y="18666"/>
                    <a:pt x="2396476" y="41691"/>
                  </a:cubicBezTo>
                  <a:lnTo>
                    <a:pt x="2396476" y="2133184"/>
                  </a:lnTo>
                  <a:cubicBezTo>
                    <a:pt x="2396476" y="2156209"/>
                    <a:pt x="2377810" y="2174875"/>
                    <a:pt x="2354785" y="2174875"/>
                  </a:cubicBezTo>
                  <a:lnTo>
                    <a:pt x="41691" y="2174875"/>
                  </a:lnTo>
                  <a:cubicBezTo>
                    <a:pt x="18666" y="2174875"/>
                    <a:pt x="0" y="2156209"/>
                    <a:pt x="0" y="2133184"/>
                  </a:cubicBezTo>
                  <a:lnTo>
                    <a:pt x="0" y="41691"/>
                  </a:lnTo>
                  <a:cubicBezTo>
                    <a:pt x="0" y="18666"/>
                    <a:pt x="18666" y="0"/>
                    <a:pt x="4169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96476" cy="2203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51426" y="1671122"/>
            <a:ext cx="6916627" cy="691662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0118" y="3326619"/>
            <a:ext cx="6541690" cy="725170"/>
            <a:chOff x="0" y="0"/>
            <a:chExt cx="8722253" cy="966893"/>
          </a:xfrm>
        </p:grpSpPr>
        <p:sp>
          <p:nvSpPr>
            <p:cNvPr id="7" name="Freeform 7"/>
            <p:cNvSpPr/>
            <p:nvPr/>
          </p:nvSpPr>
          <p:spPr>
            <a:xfrm flipH="1">
              <a:off x="0" y="5044"/>
              <a:ext cx="447904" cy="417772"/>
            </a:xfrm>
            <a:custGeom>
              <a:avLst/>
              <a:gdLst/>
              <a:ahLst/>
              <a:cxnLst/>
              <a:rect l="l" t="t" r="r" b="b"/>
              <a:pathLst>
                <a:path w="447904" h="417772">
                  <a:moveTo>
                    <a:pt x="447904" y="0"/>
                  </a:moveTo>
                  <a:lnTo>
                    <a:pt x="0" y="0"/>
                  </a:lnTo>
                  <a:lnTo>
                    <a:pt x="0" y="417772"/>
                  </a:lnTo>
                  <a:lnTo>
                    <a:pt x="447904" y="417772"/>
                  </a:lnTo>
                  <a:lnTo>
                    <a:pt x="447904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624775" y="-38100"/>
              <a:ext cx="809747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</a:rPr>
                <a:t>https://www.kaggle.com/datasets/fronkongames/steam-games-dataset/data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0118" y="4297387"/>
            <a:ext cx="6541690" cy="1115695"/>
            <a:chOff x="0" y="0"/>
            <a:chExt cx="8722253" cy="1487593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447904" cy="417772"/>
            </a:xfrm>
            <a:custGeom>
              <a:avLst/>
              <a:gdLst/>
              <a:ahLst/>
              <a:cxnLst/>
              <a:rect l="l" t="t" r="r" b="b"/>
              <a:pathLst>
                <a:path w="447904" h="417772">
                  <a:moveTo>
                    <a:pt x="447904" y="0"/>
                  </a:moveTo>
                  <a:lnTo>
                    <a:pt x="0" y="0"/>
                  </a:lnTo>
                  <a:lnTo>
                    <a:pt x="0" y="417772"/>
                  </a:lnTo>
                  <a:lnTo>
                    <a:pt x="447904" y="417772"/>
                  </a:lnTo>
                  <a:lnTo>
                    <a:pt x="447904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624775" y="-38100"/>
              <a:ext cx="809747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</a:rPr>
                <a:t>https://public.tableau.com/app/profile/victoria.tran6504/viz/DeveloperChoice2/Dashboard12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560118" y="5660732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47689" y="7518519"/>
            <a:ext cx="4324101" cy="144857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8700" y="1009650"/>
            <a:ext cx="6073108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RESOURCE </a:t>
            </a:r>
          </a:p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622632"/>
            <a:ext cx="6073108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https://gamerant.com/valve-video-game-success-half-life-portal-team-fortress-left-4-dead-steam-values/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028" y="7663075"/>
            <a:ext cx="5258864" cy="1321765"/>
            <a:chOff x="0" y="0"/>
            <a:chExt cx="7011818" cy="176235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821616" cy="1762354"/>
              <a:chOff x="0" y="0"/>
              <a:chExt cx="1347480" cy="34811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47480" cy="348119"/>
              </a:xfrm>
              <a:custGeom>
                <a:avLst/>
                <a:gdLst/>
                <a:ahLst/>
                <a:cxnLst/>
                <a:rect l="l" t="t" r="r" b="b"/>
                <a:pathLst>
                  <a:path w="1347480" h="348119">
                    <a:moveTo>
                      <a:pt x="31777" y="0"/>
                    </a:moveTo>
                    <a:lnTo>
                      <a:pt x="1315702" y="0"/>
                    </a:lnTo>
                    <a:cubicBezTo>
                      <a:pt x="1333252" y="0"/>
                      <a:pt x="1347480" y="14227"/>
                      <a:pt x="1347480" y="31777"/>
                    </a:cubicBezTo>
                    <a:lnTo>
                      <a:pt x="1347480" y="316342"/>
                    </a:lnTo>
                    <a:cubicBezTo>
                      <a:pt x="1347480" y="324770"/>
                      <a:pt x="1344132" y="332852"/>
                      <a:pt x="1338172" y="338812"/>
                    </a:cubicBezTo>
                    <a:cubicBezTo>
                      <a:pt x="1332213" y="344771"/>
                      <a:pt x="1324130" y="348119"/>
                      <a:pt x="1315702" y="348119"/>
                    </a:cubicBezTo>
                    <a:lnTo>
                      <a:pt x="31777" y="348119"/>
                    </a:lnTo>
                    <a:cubicBezTo>
                      <a:pt x="14227" y="348119"/>
                      <a:pt x="0" y="333892"/>
                      <a:pt x="0" y="316342"/>
                    </a:cubicBezTo>
                    <a:lnTo>
                      <a:pt x="0" y="31777"/>
                    </a:lnTo>
                    <a:cubicBezTo>
                      <a:pt x="0" y="23350"/>
                      <a:pt x="3348" y="15267"/>
                      <a:pt x="9307" y="9307"/>
                    </a:cubicBezTo>
                    <a:cubicBezTo>
                      <a:pt x="15267" y="3348"/>
                      <a:pt x="23350" y="0"/>
                      <a:pt x="317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625" cap="rnd">
                <a:solidFill>
                  <a:srgbClr val="E24795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1347480" cy="405269"/>
              </a:xfrm>
              <a:prstGeom prst="rect">
                <a:avLst/>
              </a:prstGeom>
            </p:spPr>
            <p:txBody>
              <a:bodyPr lIns="254000" tIns="254000" rIns="254000" bIns="254000" rtlCol="0" anchor="t"/>
              <a:lstStyle/>
              <a:p>
                <a:pPr>
                  <a:lnSpc>
                    <a:spcPts val="3359"/>
                  </a:lnSpc>
                </a:pPr>
                <a:endParaRPr/>
              </a:p>
              <a:p>
                <a:pPr>
                  <a:lnSpc>
                    <a:spcPts val="335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Disket Mono"/>
                  </a:rPr>
                  <a:t>  </a:t>
                </a:r>
              </a:p>
            </p:txBody>
          </p:sp>
        </p:grpSp>
        <p:sp>
          <p:nvSpPr>
            <p:cNvPr id="6" name="Freeform 6"/>
            <p:cNvSpPr/>
            <p:nvPr/>
          </p:nvSpPr>
          <p:spPr>
            <a:xfrm flipH="1">
              <a:off x="329032" y="547847"/>
              <a:ext cx="357371" cy="333330"/>
            </a:xfrm>
            <a:custGeom>
              <a:avLst/>
              <a:gdLst/>
              <a:ahLst/>
              <a:cxnLst/>
              <a:rect l="l" t="t" r="r" b="b"/>
              <a:pathLst>
                <a:path w="357371" h="333330">
                  <a:moveTo>
                    <a:pt x="357371" y="0"/>
                  </a:moveTo>
                  <a:lnTo>
                    <a:pt x="0" y="0"/>
                  </a:lnTo>
                  <a:lnTo>
                    <a:pt x="0" y="333330"/>
                  </a:lnTo>
                  <a:lnTo>
                    <a:pt x="357371" y="333330"/>
                  </a:lnTo>
                  <a:lnTo>
                    <a:pt x="35737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88482" y="394691"/>
              <a:ext cx="6723336" cy="534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Fernanda Rivera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88482" y="1114879"/>
              <a:ext cx="6723336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BS Management Information Systems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49120" y="7663075"/>
            <a:ext cx="5116212" cy="1321765"/>
            <a:chOff x="0" y="0"/>
            <a:chExt cx="1347480" cy="3481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7480" cy="348119"/>
            </a:xfrm>
            <a:custGeom>
              <a:avLst/>
              <a:gdLst/>
              <a:ahLst/>
              <a:cxnLst/>
              <a:rect l="l" t="t" r="r" b="b"/>
              <a:pathLst>
                <a:path w="1347480" h="348119">
                  <a:moveTo>
                    <a:pt x="31777" y="0"/>
                  </a:moveTo>
                  <a:lnTo>
                    <a:pt x="1315702" y="0"/>
                  </a:lnTo>
                  <a:cubicBezTo>
                    <a:pt x="1333252" y="0"/>
                    <a:pt x="1347480" y="14227"/>
                    <a:pt x="1347480" y="31777"/>
                  </a:cubicBezTo>
                  <a:lnTo>
                    <a:pt x="1347480" y="316342"/>
                  </a:lnTo>
                  <a:cubicBezTo>
                    <a:pt x="1347480" y="324770"/>
                    <a:pt x="1344132" y="332852"/>
                    <a:pt x="1338172" y="338812"/>
                  </a:cubicBezTo>
                  <a:cubicBezTo>
                    <a:pt x="1332213" y="344771"/>
                    <a:pt x="1324130" y="348119"/>
                    <a:pt x="1315702" y="348119"/>
                  </a:cubicBezTo>
                  <a:lnTo>
                    <a:pt x="31777" y="348119"/>
                  </a:lnTo>
                  <a:cubicBezTo>
                    <a:pt x="14227" y="348119"/>
                    <a:pt x="0" y="333892"/>
                    <a:pt x="0" y="316342"/>
                  </a:cubicBezTo>
                  <a:lnTo>
                    <a:pt x="0" y="31777"/>
                  </a:lnTo>
                  <a:cubicBezTo>
                    <a:pt x="0" y="23350"/>
                    <a:pt x="3348" y="15267"/>
                    <a:pt x="9307" y="9307"/>
                  </a:cubicBezTo>
                  <a:cubicBezTo>
                    <a:pt x="15267" y="3348"/>
                    <a:pt x="23350" y="0"/>
                    <a:pt x="31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E24795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7480" cy="405269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6665481" y="7979853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327108" y="7663075"/>
            <a:ext cx="5258864" cy="1321765"/>
            <a:chOff x="0" y="0"/>
            <a:chExt cx="7011818" cy="176235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821616" cy="1762354"/>
              <a:chOff x="0" y="0"/>
              <a:chExt cx="1347480" cy="34811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47480" cy="348119"/>
              </a:xfrm>
              <a:custGeom>
                <a:avLst/>
                <a:gdLst/>
                <a:ahLst/>
                <a:cxnLst/>
                <a:rect l="l" t="t" r="r" b="b"/>
                <a:pathLst>
                  <a:path w="1347480" h="348119">
                    <a:moveTo>
                      <a:pt x="31777" y="0"/>
                    </a:moveTo>
                    <a:lnTo>
                      <a:pt x="1315702" y="0"/>
                    </a:lnTo>
                    <a:cubicBezTo>
                      <a:pt x="1333252" y="0"/>
                      <a:pt x="1347480" y="14227"/>
                      <a:pt x="1347480" y="31777"/>
                    </a:cubicBezTo>
                    <a:lnTo>
                      <a:pt x="1347480" y="316342"/>
                    </a:lnTo>
                    <a:cubicBezTo>
                      <a:pt x="1347480" y="324770"/>
                      <a:pt x="1344132" y="332852"/>
                      <a:pt x="1338172" y="338812"/>
                    </a:cubicBezTo>
                    <a:cubicBezTo>
                      <a:pt x="1332213" y="344771"/>
                      <a:pt x="1324130" y="348119"/>
                      <a:pt x="1315702" y="348119"/>
                    </a:cubicBezTo>
                    <a:lnTo>
                      <a:pt x="31777" y="348119"/>
                    </a:lnTo>
                    <a:cubicBezTo>
                      <a:pt x="14227" y="348119"/>
                      <a:pt x="0" y="333892"/>
                      <a:pt x="0" y="316342"/>
                    </a:cubicBezTo>
                    <a:lnTo>
                      <a:pt x="0" y="31777"/>
                    </a:lnTo>
                    <a:cubicBezTo>
                      <a:pt x="0" y="23350"/>
                      <a:pt x="3348" y="15267"/>
                      <a:pt x="9307" y="9307"/>
                    </a:cubicBezTo>
                    <a:cubicBezTo>
                      <a:pt x="15267" y="3348"/>
                      <a:pt x="23350" y="0"/>
                      <a:pt x="317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625" cap="rnd">
                <a:solidFill>
                  <a:srgbClr val="E24795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1347480" cy="405269"/>
              </a:xfrm>
              <a:prstGeom prst="rect">
                <a:avLst/>
              </a:prstGeom>
            </p:spPr>
            <p:txBody>
              <a:bodyPr lIns="254000" tIns="254000" rIns="254000" bIns="254000" rtlCol="0" anchor="t"/>
              <a:lstStyle/>
              <a:p>
                <a:pPr>
                  <a:lnSpc>
                    <a:spcPts val="3359"/>
                  </a:lnSpc>
                </a:pPr>
                <a:endParaRPr/>
              </a:p>
              <a:p>
                <a:pPr>
                  <a:lnSpc>
                    <a:spcPts val="335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Disket Mono"/>
                  </a:rPr>
                  <a:t>  </a:t>
                </a:r>
              </a:p>
            </p:txBody>
          </p:sp>
        </p:grpSp>
        <p:sp>
          <p:nvSpPr>
            <p:cNvPr id="17" name="Freeform 17"/>
            <p:cNvSpPr/>
            <p:nvPr/>
          </p:nvSpPr>
          <p:spPr>
            <a:xfrm flipH="1">
              <a:off x="329032" y="547847"/>
              <a:ext cx="357371" cy="333330"/>
            </a:xfrm>
            <a:custGeom>
              <a:avLst/>
              <a:gdLst/>
              <a:ahLst/>
              <a:cxnLst/>
              <a:rect l="l" t="t" r="r" b="b"/>
              <a:pathLst>
                <a:path w="357371" h="333330">
                  <a:moveTo>
                    <a:pt x="357371" y="0"/>
                  </a:moveTo>
                  <a:lnTo>
                    <a:pt x="0" y="0"/>
                  </a:lnTo>
                  <a:lnTo>
                    <a:pt x="0" y="333330"/>
                  </a:lnTo>
                  <a:lnTo>
                    <a:pt x="357371" y="333330"/>
                  </a:lnTo>
                  <a:lnTo>
                    <a:pt x="35737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288482" y="394691"/>
              <a:ext cx="6723336" cy="534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Victoria Tran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88482" y="1114879"/>
              <a:ext cx="6723336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MS Management Information Systems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948002" y="4560316"/>
            <a:ext cx="2766917" cy="3039370"/>
            <a:chOff x="0" y="0"/>
            <a:chExt cx="5803900" cy="6375400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solidFill>
              <a:srgbClr val="FFBBEA"/>
            </a:solidFill>
            <a:ln w="12700">
              <a:solidFill>
                <a:srgbClr val="000000"/>
              </a:solidFill>
            </a:ln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803900" cy="6375400"/>
            </a:xfrm>
            <a:custGeom>
              <a:avLst/>
              <a:gdLst/>
              <a:ahLst/>
              <a:cxnLst/>
              <a:rect l="l" t="t" r="r" b="b"/>
              <a:pathLst>
                <a:path w="5803900" h="6375400">
                  <a:moveTo>
                    <a:pt x="5803900" y="6375400"/>
                  </a:moveTo>
                  <a:lnTo>
                    <a:pt x="0" y="6375400"/>
                  </a:lnTo>
                  <a:lnTo>
                    <a:pt x="0" y="2929890"/>
                  </a:lnTo>
                  <a:cubicBezTo>
                    <a:pt x="0" y="2495550"/>
                    <a:pt x="74930" y="2089150"/>
                    <a:pt x="223520" y="1720850"/>
                  </a:cubicBezTo>
                  <a:cubicBezTo>
                    <a:pt x="365760" y="1367790"/>
                    <a:pt x="571500" y="1056640"/>
                    <a:pt x="836930" y="797560"/>
                  </a:cubicBezTo>
                  <a:cubicBezTo>
                    <a:pt x="1361440" y="283210"/>
                    <a:pt x="2095500" y="0"/>
                    <a:pt x="2901950" y="0"/>
                  </a:cubicBezTo>
                  <a:cubicBezTo>
                    <a:pt x="3708400" y="0"/>
                    <a:pt x="4441190" y="283210"/>
                    <a:pt x="4966970" y="797560"/>
                  </a:cubicBezTo>
                  <a:cubicBezTo>
                    <a:pt x="5232400" y="1056640"/>
                    <a:pt x="5438140" y="1367790"/>
                    <a:pt x="5580380" y="1722120"/>
                  </a:cubicBezTo>
                  <a:cubicBezTo>
                    <a:pt x="5728970" y="2090420"/>
                    <a:pt x="5803900" y="2496820"/>
                    <a:pt x="5803900" y="2931160"/>
                  </a:cubicBezTo>
                  <a:lnTo>
                    <a:pt x="5803900" y="6375400"/>
                  </a:lnTo>
                  <a:close/>
                  <a:moveTo>
                    <a:pt x="25400" y="6350000"/>
                  </a:moveTo>
                  <a:lnTo>
                    <a:pt x="5778500" y="6350000"/>
                  </a:lnTo>
                  <a:lnTo>
                    <a:pt x="5778500" y="2929890"/>
                  </a:lnTo>
                  <a:cubicBezTo>
                    <a:pt x="5778500" y="2499360"/>
                    <a:pt x="5703570" y="2095500"/>
                    <a:pt x="5557520" y="1731010"/>
                  </a:cubicBezTo>
                  <a:cubicBezTo>
                    <a:pt x="5416550" y="1380490"/>
                    <a:pt x="5212080" y="1073150"/>
                    <a:pt x="4949190" y="815340"/>
                  </a:cubicBezTo>
                  <a:cubicBezTo>
                    <a:pt x="4428490" y="306070"/>
                    <a:pt x="3700780" y="25400"/>
                    <a:pt x="2901950" y="25400"/>
                  </a:cubicBezTo>
                  <a:cubicBezTo>
                    <a:pt x="2103120" y="25400"/>
                    <a:pt x="1375410" y="306070"/>
                    <a:pt x="854710" y="815340"/>
                  </a:cubicBezTo>
                  <a:cubicBezTo>
                    <a:pt x="591820" y="1071880"/>
                    <a:pt x="387350" y="1380490"/>
                    <a:pt x="246380" y="1731010"/>
                  </a:cubicBezTo>
                  <a:cubicBezTo>
                    <a:pt x="100330" y="2095500"/>
                    <a:pt x="25400" y="2499360"/>
                    <a:pt x="25400" y="2929890"/>
                  </a:cubicBezTo>
                  <a:lnTo>
                    <a:pt x="25400" y="6350000"/>
                  </a:lnTo>
                  <a:close/>
                </a:path>
              </a:pathLst>
            </a:custGeom>
            <a:solidFill>
              <a:srgbClr val="FFBBEA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2095101" y="4899353"/>
            <a:ext cx="2472719" cy="2700333"/>
          </a:xfrm>
          <a:custGeom>
            <a:avLst/>
            <a:gdLst/>
            <a:ahLst/>
            <a:cxnLst/>
            <a:rect l="l" t="t" r="r" b="b"/>
            <a:pathLst>
              <a:path w="2472719" h="2700333">
                <a:moveTo>
                  <a:pt x="0" y="0"/>
                </a:moveTo>
                <a:lnTo>
                  <a:pt x="2472719" y="0"/>
                </a:lnTo>
                <a:lnTo>
                  <a:pt x="2472719" y="2700333"/>
                </a:lnTo>
                <a:lnTo>
                  <a:pt x="0" y="2700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7622545" y="4589193"/>
            <a:ext cx="2766917" cy="3039370"/>
            <a:chOff x="0" y="0"/>
            <a:chExt cx="5803900" cy="6375400"/>
          </a:xfrm>
        </p:grpSpPr>
        <p:sp>
          <p:nvSpPr>
            <p:cNvPr id="25" name="Freeform 25"/>
            <p:cNvSpPr/>
            <p:nvPr/>
          </p:nvSpPr>
          <p:spPr>
            <a:xfrm>
              <a:off x="12700" y="1270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solidFill>
              <a:srgbClr val="FFBBEA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5803900" cy="6375400"/>
            </a:xfrm>
            <a:custGeom>
              <a:avLst/>
              <a:gdLst/>
              <a:ahLst/>
              <a:cxnLst/>
              <a:rect l="l" t="t" r="r" b="b"/>
              <a:pathLst>
                <a:path w="5803900" h="6375400">
                  <a:moveTo>
                    <a:pt x="5803900" y="6375400"/>
                  </a:moveTo>
                  <a:lnTo>
                    <a:pt x="0" y="6375400"/>
                  </a:lnTo>
                  <a:lnTo>
                    <a:pt x="0" y="2929890"/>
                  </a:lnTo>
                  <a:cubicBezTo>
                    <a:pt x="0" y="2495550"/>
                    <a:pt x="74930" y="2089150"/>
                    <a:pt x="223520" y="1720850"/>
                  </a:cubicBezTo>
                  <a:cubicBezTo>
                    <a:pt x="365760" y="1367790"/>
                    <a:pt x="571500" y="1056640"/>
                    <a:pt x="836930" y="797560"/>
                  </a:cubicBezTo>
                  <a:cubicBezTo>
                    <a:pt x="1361440" y="283210"/>
                    <a:pt x="2095500" y="0"/>
                    <a:pt x="2901950" y="0"/>
                  </a:cubicBezTo>
                  <a:cubicBezTo>
                    <a:pt x="3708400" y="0"/>
                    <a:pt x="4441190" y="283210"/>
                    <a:pt x="4966970" y="797560"/>
                  </a:cubicBezTo>
                  <a:cubicBezTo>
                    <a:pt x="5232400" y="1056640"/>
                    <a:pt x="5438140" y="1367790"/>
                    <a:pt x="5580380" y="1722120"/>
                  </a:cubicBezTo>
                  <a:cubicBezTo>
                    <a:pt x="5728970" y="2090420"/>
                    <a:pt x="5803900" y="2496820"/>
                    <a:pt x="5803900" y="2931160"/>
                  </a:cubicBezTo>
                  <a:lnTo>
                    <a:pt x="5803900" y="6375400"/>
                  </a:lnTo>
                  <a:close/>
                  <a:moveTo>
                    <a:pt x="25400" y="6350000"/>
                  </a:moveTo>
                  <a:lnTo>
                    <a:pt x="5778500" y="6350000"/>
                  </a:lnTo>
                  <a:lnTo>
                    <a:pt x="5778500" y="2929890"/>
                  </a:lnTo>
                  <a:cubicBezTo>
                    <a:pt x="5778500" y="2499360"/>
                    <a:pt x="5703570" y="2095500"/>
                    <a:pt x="5557520" y="1731010"/>
                  </a:cubicBezTo>
                  <a:cubicBezTo>
                    <a:pt x="5416550" y="1380490"/>
                    <a:pt x="5212080" y="1073150"/>
                    <a:pt x="4949190" y="815340"/>
                  </a:cubicBezTo>
                  <a:cubicBezTo>
                    <a:pt x="4428490" y="306070"/>
                    <a:pt x="3700780" y="25400"/>
                    <a:pt x="2901950" y="25400"/>
                  </a:cubicBezTo>
                  <a:cubicBezTo>
                    <a:pt x="2103120" y="25400"/>
                    <a:pt x="1375410" y="306070"/>
                    <a:pt x="854710" y="815340"/>
                  </a:cubicBezTo>
                  <a:cubicBezTo>
                    <a:pt x="591820" y="1071880"/>
                    <a:pt x="387350" y="1380490"/>
                    <a:pt x="246380" y="1731010"/>
                  </a:cubicBezTo>
                  <a:cubicBezTo>
                    <a:pt x="100330" y="2095500"/>
                    <a:pt x="25400" y="2499360"/>
                    <a:pt x="25400" y="2929890"/>
                  </a:cubicBezTo>
                  <a:lnTo>
                    <a:pt x="25400" y="6350000"/>
                  </a:lnTo>
                  <a:close/>
                </a:path>
              </a:pathLst>
            </a:custGeom>
            <a:solidFill>
              <a:srgbClr val="FFBBEA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7538415" y="4899353"/>
            <a:ext cx="2935176" cy="2729210"/>
          </a:xfrm>
          <a:custGeom>
            <a:avLst/>
            <a:gdLst/>
            <a:ahLst/>
            <a:cxnLst/>
            <a:rect l="l" t="t" r="r" b="b"/>
            <a:pathLst>
              <a:path w="2935176" h="2729210">
                <a:moveTo>
                  <a:pt x="0" y="0"/>
                </a:moveTo>
                <a:lnTo>
                  <a:pt x="2935176" y="0"/>
                </a:lnTo>
                <a:lnTo>
                  <a:pt x="2935176" y="2729210"/>
                </a:lnTo>
                <a:lnTo>
                  <a:pt x="0" y="2729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000" t="-20485" r="-8045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1222412"/>
            <a:ext cx="1835921" cy="1835921"/>
          </a:xfrm>
          <a:custGeom>
            <a:avLst/>
            <a:gdLst/>
            <a:ahLst/>
            <a:cxnLst/>
            <a:rect l="l" t="t" r="r" b="b"/>
            <a:pathLst>
              <a:path w="1835921" h="1835921">
                <a:moveTo>
                  <a:pt x="0" y="0"/>
                </a:moveTo>
                <a:lnTo>
                  <a:pt x="1835921" y="0"/>
                </a:lnTo>
                <a:lnTo>
                  <a:pt x="1835921" y="1835922"/>
                </a:lnTo>
                <a:lnTo>
                  <a:pt x="0" y="18359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5512255" y="1338626"/>
            <a:ext cx="1835921" cy="1835921"/>
          </a:xfrm>
          <a:custGeom>
            <a:avLst/>
            <a:gdLst/>
            <a:ahLst/>
            <a:cxnLst/>
            <a:rect l="l" t="t" r="r" b="b"/>
            <a:pathLst>
              <a:path w="1835921" h="1835921">
                <a:moveTo>
                  <a:pt x="1835921" y="0"/>
                </a:moveTo>
                <a:lnTo>
                  <a:pt x="0" y="0"/>
                </a:lnTo>
                <a:lnTo>
                  <a:pt x="0" y="1835922"/>
                </a:lnTo>
                <a:lnTo>
                  <a:pt x="1835921" y="1835922"/>
                </a:lnTo>
                <a:lnTo>
                  <a:pt x="18359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445391" y="4578119"/>
            <a:ext cx="2750710" cy="3021568"/>
            <a:chOff x="0" y="0"/>
            <a:chExt cx="5803900" cy="6375400"/>
          </a:xfrm>
        </p:grpSpPr>
        <p:sp>
          <p:nvSpPr>
            <p:cNvPr id="31" name="Freeform 31"/>
            <p:cNvSpPr/>
            <p:nvPr/>
          </p:nvSpPr>
          <p:spPr>
            <a:xfrm>
              <a:off x="12700" y="1270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solidFill>
              <a:srgbClr val="FFBBEA"/>
            </a:solidFill>
            <a:ln w="12700">
              <a:solidFill>
                <a:srgbClr val="000000"/>
              </a:solidFill>
            </a:ln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5803900" cy="6375400"/>
            </a:xfrm>
            <a:custGeom>
              <a:avLst/>
              <a:gdLst/>
              <a:ahLst/>
              <a:cxnLst/>
              <a:rect l="l" t="t" r="r" b="b"/>
              <a:pathLst>
                <a:path w="5803900" h="6375400">
                  <a:moveTo>
                    <a:pt x="5803900" y="6375400"/>
                  </a:moveTo>
                  <a:lnTo>
                    <a:pt x="0" y="6375400"/>
                  </a:lnTo>
                  <a:lnTo>
                    <a:pt x="0" y="2929890"/>
                  </a:lnTo>
                  <a:cubicBezTo>
                    <a:pt x="0" y="2495550"/>
                    <a:pt x="74930" y="2089150"/>
                    <a:pt x="223520" y="1720850"/>
                  </a:cubicBezTo>
                  <a:cubicBezTo>
                    <a:pt x="365760" y="1367790"/>
                    <a:pt x="571500" y="1056640"/>
                    <a:pt x="836930" y="797560"/>
                  </a:cubicBezTo>
                  <a:cubicBezTo>
                    <a:pt x="1361440" y="283210"/>
                    <a:pt x="2095500" y="0"/>
                    <a:pt x="2901950" y="0"/>
                  </a:cubicBezTo>
                  <a:cubicBezTo>
                    <a:pt x="3708400" y="0"/>
                    <a:pt x="4441190" y="283210"/>
                    <a:pt x="4966970" y="797560"/>
                  </a:cubicBezTo>
                  <a:cubicBezTo>
                    <a:pt x="5232400" y="1056640"/>
                    <a:pt x="5438140" y="1367790"/>
                    <a:pt x="5580380" y="1722120"/>
                  </a:cubicBezTo>
                  <a:cubicBezTo>
                    <a:pt x="5728970" y="2090420"/>
                    <a:pt x="5803900" y="2496820"/>
                    <a:pt x="5803900" y="2931160"/>
                  </a:cubicBezTo>
                  <a:lnTo>
                    <a:pt x="5803900" y="6375400"/>
                  </a:lnTo>
                  <a:close/>
                  <a:moveTo>
                    <a:pt x="25400" y="6350000"/>
                  </a:moveTo>
                  <a:lnTo>
                    <a:pt x="5778500" y="6350000"/>
                  </a:lnTo>
                  <a:lnTo>
                    <a:pt x="5778500" y="2929890"/>
                  </a:lnTo>
                  <a:cubicBezTo>
                    <a:pt x="5778500" y="2499360"/>
                    <a:pt x="5703570" y="2095500"/>
                    <a:pt x="5557520" y="1731010"/>
                  </a:cubicBezTo>
                  <a:cubicBezTo>
                    <a:pt x="5416550" y="1380490"/>
                    <a:pt x="5212080" y="1073150"/>
                    <a:pt x="4949190" y="815340"/>
                  </a:cubicBezTo>
                  <a:cubicBezTo>
                    <a:pt x="4428490" y="306070"/>
                    <a:pt x="3700780" y="25400"/>
                    <a:pt x="2901950" y="25400"/>
                  </a:cubicBezTo>
                  <a:cubicBezTo>
                    <a:pt x="2103120" y="25400"/>
                    <a:pt x="1375410" y="306070"/>
                    <a:pt x="854710" y="815340"/>
                  </a:cubicBezTo>
                  <a:cubicBezTo>
                    <a:pt x="591820" y="1071880"/>
                    <a:pt x="387350" y="1380490"/>
                    <a:pt x="246380" y="1731010"/>
                  </a:cubicBezTo>
                  <a:cubicBezTo>
                    <a:pt x="100330" y="2095500"/>
                    <a:pt x="25400" y="2499360"/>
                    <a:pt x="25400" y="2929890"/>
                  </a:cubicBezTo>
                  <a:lnTo>
                    <a:pt x="25400" y="6350000"/>
                  </a:lnTo>
                  <a:close/>
                </a:path>
              </a:pathLst>
            </a:custGeom>
            <a:solidFill>
              <a:srgbClr val="FFBBEA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13445391" y="4804103"/>
            <a:ext cx="2747877" cy="2795583"/>
          </a:xfrm>
          <a:custGeom>
            <a:avLst/>
            <a:gdLst/>
            <a:ahLst/>
            <a:cxnLst/>
            <a:rect l="l" t="t" r="r" b="b"/>
            <a:pathLst>
              <a:path w="2747877" h="2795583">
                <a:moveTo>
                  <a:pt x="0" y="0"/>
                </a:moveTo>
                <a:lnTo>
                  <a:pt x="2747877" y="0"/>
                </a:lnTo>
                <a:lnTo>
                  <a:pt x="2747877" y="2795583"/>
                </a:lnTo>
                <a:lnTo>
                  <a:pt x="0" y="27955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6622749" y="7868632"/>
            <a:ext cx="504250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  Regina Santos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65481" y="8492090"/>
            <a:ext cx="504250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Garet"/>
              </a:rPr>
              <a:t>MS Management Information Systems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4135327" y="882556"/>
            <a:ext cx="13450644" cy="3110564"/>
            <a:chOff x="0" y="0"/>
            <a:chExt cx="17934192" cy="414741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0853990" y="1272857"/>
              <a:ext cx="1701473" cy="1701473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544523" y="1161038"/>
              <a:ext cx="1988838" cy="1842600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11"/>
            <a:srcRect t="79" b="79"/>
            <a:stretch>
              <a:fillRect/>
            </a:stretch>
          </p:blipFill>
          <p:spPr>
            <a:xfrm>
              <a:off x="5575162" y="1131730"/>
              <a:ext cx="1992000" cy="1842600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4459231" y="-19050"/>
              <a:ext cx="13474961" cy="1434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6999">
                  <a:solidFill>
                    <a:srgbClr val="FF63D8"/>
                  </a:solidFill>
                  <a:latin typeface="Arcade Gamer"/>
                </a:rPr>
                <a:t>TEAM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2712742"/>
              <a:ext cx="13474961" cy="1434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6999">
                  <a:solidFill>
                    <a:srgbClr val="FF63D8"/>
                  </a:solidFill>
                  <a:latin typeface="Arcade Gamer"/>
                </a:rPr>
                <a:t>DATA DUCKLINGS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827317"/>
            <a:ext cx="16230600" cy="2672067"/>
            <a:chOff x="0" y="0"/>
            <a:chExt cx="4274726" cy="7037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703754"/>
            </a:xfrm>
            <a:custGeom>
              <a:avLst/>
              <a:gdLst/>
              <a:ahLst/>
              <a:cxnLst/>
              <a:rect l="l" t="t" r="r" b="b"/>
              <a:pathLst>
                <a:path w="4274726" h="703754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46664" y="5629604"/>
            <a:ext cx="821672" cy="87740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19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10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01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410700" y="300668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9465127"/>
            <a:ext cx="21945600" cy="1103930"/>
            <a:chOff x="0" y="0"/>
            <a:chExt cx="29260800" cy="14719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5045843" y="5638524"/>
            <a:ext cx="769314" cy="859569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2251760" y="572874"/>
            <a:ext cx="1211480" cy="624416"/>
            <a:chOff x="0" y="0"/>
            <a:chExt cx="1615307" cy="832555"/>
          </a:xfrm>
        </p:grpSpPr>
        <p:sp>
          <p:nvSpPr>
            <p:cNvPr id="23" name="TextBox 23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5209095" y="713838"/>
            <a:ext cx="862336" cy="327152"/>
            <a:chOff x="0" y="0"/>
            <a:chExt cx="1149782" cy="436203"/>
          </a:xfrm>
        </p:grpSpPr>
        <p:sp>
          <p:nvSpPr>
            <p:cNvPr id="26" name="TextBox 26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3881134" y="688074"/>
            <a:ext cx="908861" cy="327152"/>
            <a:chOff x="0" y="0"/>
            <a:chExt cx="1211815" cy="436203"/>
          </a:xfrm>
        </p:grpSpPr>
        <p:sp>
          <p:nvSpPr>
            <p:cNvPr id="29" name="TextBox 29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9963442" y="2896651"/>
            <a:ext cx="65639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DISCUSSION INCLUDES: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overview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19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Trends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10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insights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01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recommendations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59634" y="2510570"/>
            <a:ext cx="7217666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19050" y="3044036"/>
            <a:ext cx="12849901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OVERVIEW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b="-1010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4299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94365" y="697028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2475210"/>
            <a:ext cx="16230600" cy="1472865"/>
            <a:chOff x="0" y="0"/>
            <a:chExt cx="4274726" cy="3879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 identifying popular genres and emerging subgenres.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132636"/>
            <a:ext cx="16230600" cy="1472865"/>
            <a:chOff x="0" y="0"/>
            <a:chExt cx="4274726" cy="3879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 price forecasting for game genres.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786475"/>
            <a:ext cx="16230600" cy="1472865"/>
            <a:chOff x="0" y="0"/>
            <a:chExt cx="4274726" cy="3879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 used python to preprocess and clean data.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23276" y="572874"/>
            <a:ext cx="1211480" cy="624416"/>
            <a:chOff x="0" y="0"/>
            <a:chExt cx="1615307" cy="832555"/>
          </a:xfrm>
        </p:grpSpPr>
        <p:sp>
          <p:nvSpPr>
            <p:cNvPr id="18" name="TextBox 18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3680611" y="713838"/>
            <a:ext cx="862336" cy="327152"/>
            <a:chOff x="0" y="0"/>
            <a:chExt cx="1149782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2352650" y="688074"/>
            <a:ext cx="908861" cy="327152"/>
            <a:chOff x="0" y="0"/>
            <a:chExt cx="1211815" cy="436203"/>
          </a:xfrm>
        </p:grpSpPr>
        <p:sp>
          <p:nvSpPr>
            <p:cNvPr id="24" name="TextBox 24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2363641" y="1533353"/>
            <a:ext cx="13374749" cy="61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>
                <a:solidFill>
                  <a:srgbClr val="FF63D8"/>
                </a:solidFill>
                <a:latin typeface="Arcade Gamer"/>
              </a:rPr>
              <a:t>DIVE INTO THE WORLD OF STEAM GAMES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-185970" y="9865740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028700" y="7592715"/>
            <a:ext cx="16230600" cy="1472865"/>
            <a:chOff x="0" y="0"/>
            <a:chExt cx="4274726" cy="38791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4726" cy="387915"/>
            </a:xfrm>
            <a:custGeom>
              <a:avLst/>
              <a:gdLst/>
              <a:ahLst/>
              <a:cxnLst/>
              <a:rect l="l" t="t" r="r" b="b"/>
              <a:pathLst>
                <a:path w="4274726" h="387915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364542"/>
                  </a:lnTo>
                  <a:cubicBezTo>
                    <a:pt x="4274726" y="377451"/>
                    <a:pt x="4264261" y="387915"/>
                    <a:pt x="4251353" y="387915"/>
                  </a:cubicBezTo>
                  <a:lnTo>
                    <a:pt x="23373" y="387915"/>
                  </a:lnTo>
                  <a:cubicBezTo>
                    <a:pt x="10464" y="387915"/>
                    <a:pt x="0" y="377451"/>
                    <a:pt x="0" y="36454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274726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 utilized tableau for data visualization.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81044" y="2591915"/>
            <a:ext cx="527990" cy="105494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65462" y="6097339"/>
            <a:ext cx="534048" cy="851138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373159" y="7852245"/>
            <a:ext cx="743762" cy="95380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341736" y="4438407"/>
            <a:ext cx="806607" cy="8613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19050" y="3044036"/>
            <a:ext cx="12849901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TRENDS ANALYSIS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b="-1010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4299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94365" y="736535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1435" y="1690845"/>
            <a:ext cx="16945130" cy="7923759"/>
            <a:chOff x="0" y="0"/>
            <a:chExt cx="4462915" cy="2086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2915" cy="2086916"/>
            </a:xfrm>
            <a:custGeom>
              <a:avLst/>
              <a:gdLst/>
              <a:ahLst/>
              <a:cxnLst/>
              <a:rect l="l" t="t" r="r" b="b"/>
              <a:pathLst>
                <a:path w="4462915" h="2086916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18" y="949512"/>
            <a:ext cx="10360319" cy="94064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1435" y="661978"/>
            <a:ext cx="744368" cy="331244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flipH="1">
            <a:off x="1415803" y="6236584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90858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32441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74023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115605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57187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664300" y="661011"/>
            <a:ext cx="1952265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577264" y="649239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15803" y="2271275"/>
            <a:ext cx="7086600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TOP 5 GAME GENRES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19480" y="6133854"/>
            <a:ext cx="6559098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majority of the games on steam fall under these genres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27910" y="692023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95341" y="2242700"/>
            <a:ext cx="1988529" cy="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Disket Mono"/>
              </a:rPr>
              <a:t>Simulation 2%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9911" y="7359148"/>
            <a:ext cx="1528138" cy="692150"/>
            <a:chOff x="0" y="0"/>
            <a:chExt cx="402473" cy="182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473" cy="182295"/>
            </a:xfrm>
            <a:custGeom>
              <a:avLst/>
              <a:gdLst/>
              <a:ahLst/>
              <a:cxnLst/>
              <a:rect l="l" t="t" r="r" b="b"/>
              <a:pathLst>
                <a:path w="402473" h="182295">
                  <a:moveTo>
                    <a:pt x="91147" y="0"/>
                  </a:moveTo>
                  <a:lnTo>
                    <a:pt x="311325" y="0"/>
                  </a:lnTo>
                  <a:cubicBezTo>
                    <a:pt x="335499" y="0"/>
                    <a:pt x="358683" y="9603"/>
                    <a:pt x="375776" y="26696"/>
                  </a:cubicBezTo>
                  <a:cubicBezTo>
                    <a:pt x="392870" y="43790"/>
                    <a:pt x="402473" y="66974"/>
                    <a:pt x="402473" y="91147"/>
                  </a:cubicBezTo>
                  <a:lnTo>
                    <a:pt x="402473" y="91147"/>
                  </a:lnTo>
                  <a:cubicBezTo>
                    <a:pt x="402473" y="115321"/>
                    <a:pt x="392870" y="138505"/>
                    <a:pt x="375776" y="155598"/>
                  </a:cubicBezTo>
                  <a:cubicBezTo>
                    <a:pt x="358683" y="172692"/>
                    <a:pt x="335499" y="182295"/>
                    <a:pt x="311325" y="182295"/>
                  </a:cubicBezTo>
                  <a:lnTo>
                    <a:pt x="91147" y="182295"/>
                  </a:lnTo>
                  <a:cubicBezTo>
                    <a:pt x="66974" y="182295"/>
                    <a:pt x="43790" y="172692"/>
                    <a:pt x="26696" y="155598"/>
                  </a:cubicBezTo>
                  <a:cubicBezTo>
                    <a:pt x="9603" y="138505"/>
                    <a:pt x="0" y="115321"/>
                    <a:pt x="0" y="91147"/>
                  </a:cubicBezTo>
                  <a:lnTo>
                    <a:pt x="0" y="91147"/>
                  </a:lnTo>
                  <a:cubicBezTo>
                    <a:pt x="0" y="66974"/>
                    <a:pt x="9603" y="43790"/>
                    <a:pt x="26696" y="26696"/>
                  </a:cubicBezTo>
                  <a:cubicBezTo>
                    <a:pt x="43790" y="9603"/>
                    <a:pt x="66974" y="0"/>
                    <a:pt x="91147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2473" cy="2299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u="sng">
                  <a:solidFill>
                    <a:srgbClr val="000000"/>
                  </a:solidFill>
                  <a:latin typeface="Arcade Gamer"/>
                  <a:hlinkClick r:id="rId2" tooltip="https://public.tableau.com/views/DeveloperChoice2/Dashboard12?:language=en-US&amp;:sid=&amp;:display_count=n&amp;:origin=viz_share_link"/>
                </a:rPr>
                <a:t>Tableau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271455" y="6790969"/>
            <a:ext cx="877805" cy="568179"/>
          </a:xfrm>
          <a:custGeom>
            <a:avLst/>
            <a:gdLst/>
            <a:ahLst/>
            <a:cxnLst/>
            <a:rect l="l" t="t" r="r" b="b"/>
            <a:pathLst>
              <a:path w="877805" h="568179">
                <a:moveTo>
                  <a:pt x="0" y="0"/>
                </a:moveTo>
                <a:lnTo>
                  <a:pt x="877805" y="0"/>
                </a:lnTo>
                <a:lnTo>
                  <a:pt x="877805" y="568179"/>
                </a:lnTo>
                <a:lnTo>
                  <a:pt x="0" y="568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61355" y="3289318"/>
            <a:ext cx="3073004" cy="3152591"/>
            <a:chOff x="0" y="0"/>
            <a:chExt cx="809351" cy="8303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9351" cy="830312"/>
            </a:xfrm>
            <a:custGeom>
              <a:avLst/>
              <a:gdLst/>
              <a:ahLst/>
              <a:cxnLst/>
              <a:rect l="l" t="t" r="r" b="b"/>
              <a:pathLst>
                <a:path w="809351" h="830312">
                  <a:moveTo>
                    <a:pt x="123447" y="0"/>
                  </a:moveTo>
                  <a:lnTo>
                    <a:pt x="685903" y="0"/>
                  </a:lnTo>
                  <a:cubicBezTo>
                    <a:pt x="754082" y="0"/>
                    <a:pt x="809351" y="55269"/>
                    <a:pt x="809351" y="123447"/>
                  </a:cubicBezTo>
                  <a:lnTo>
                    <a:pt x="809351" y="706865"/>
                  </a:lnTo>
                  <a:cubicBezTo>
                    <a:pt x="809351" y="739605"/>
                    <a:pt x="796345" y="771004"/>
                    <a:pt x="773194" y="794155"/>
                  </a:cubicBezTo>
                  <a:cubicBezTo>
                    <a:pt x="750043" y="817306"/>
                    <a:pt x="718644" y="830312"/>
                    <a:pt x="685903" y="830312"/>
                  </a:cubicBezTo>
                  <a:lnTo>
                    <a:pt x="123447" y="830312"/>
                  </a:lnTo>
                  <a:cubicBezTo>
                    <a:pt x="90707" y="830312"/>
                    <a:pt x="59308" y="817306"/>
                    <a:pt x="36157" y="794155"/>
                  </a:cubicBezTo>
                  <a:cubicBezTo>
                    <a:pt x="13006" y="771004"/>
                    <a:pt x="0" y="739605"/>
                    <a:pt x="0" y="706865"/>
                  </a:cubicBezTo>
                  <a:lnTo>
                    <a:pt x="0" y="123447"/>
                  </a:lnTo>
                  <a:cubicBezTo>
                    <a:pt x="0" y="90707"/>
                    <a:pt x="13006" y="59308"/>
                    <a:pt x="36157" y="36157"/>
                  </a:cubicBezTo>
                  <a:cubicBezTo>
                    <a:pt x="59308" y="13006"/>
                    <a:pt x="90707" y="0"/>
                    <a:pt x="12344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09351" cy="887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Trend analysis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652899" y="2337356"/>
            <a:ext cx="599537" cy="599537"/>
          </a:xfrm>
          <a:custGeom>
            <a:avLst/>
            <a:gdLst/>
            <a:ahLst/>
            <a:cxnLst/>
            <a:rect l="l" t="t" r="r" b="b"/>
            <a:pathLst>
              <a:path w="599537" h="599537">
                <a:moveTo>
                  <a:pt x="0" y="0"/>
                </a:moveTo>
                <a:lnTo>
                  <a:pt x="599537" y="0"/>
                </a:lnTo>
                <a:lnTo>
                  <a:pt x="599537" y="599537"/>
                </a:lnTo>
                <a:lnTo>
                  <a:pt x="0" y="599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44212" y="2337356"/>
            <a:ext cx="599537" cy="599537"/>
          </a:xfrm>
          <a:custGeom>
            <a:avLst/>
            <a:gdLst/>
            <a:ahLst/>
            <a:cxnLst/>
            <a:rect l="l" t="t" r="r" b="b"/>
            <a:pathLst>
              <a:path w="599537" h="599537">
                <a:moveTo>
                  <a:pt x="0" y="0"/>
                </a:moveTo>
                <a:lnTo>
                  <a:pt x="599537" y="0"/>
                </a:lnTo>
                <a:lnTo>
                  <a:pt x="599537" y="599537"/>
                </a:lnTo>
                <a:lnTo>
                  <a:pt x="0" y="599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07765" y="2337356"/>
            <a:ext cx="599537" cy="599537"/>
          </a:xfrm>
          <a:custGeom>
            <a:avLst/>
            <a:gdLst/>
            <a:ahLst/>
            <a:cxnLst/>
            <a:rect l="l" t="t" r="r" b="b"/>
            <a:pathLst>
              <a:path w="599537" h="599537">
                <a:moveTo>
                  <a:pt x="0" y="0"/>
                </a:moveTo>
                <a:lnTo>
                  <a:pt x="599538" y="0"/>
                </a:lnTo>
                <a:lnTo>
                  <a:pt x="599538" y="599537"/>
                </a:lnTo>
                <a:lnTo>
                  <a:pt x="0" y="599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4532A7-BFF8-DD20-3938-C40B511086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3030" r="3922" b="38637"/>
          <a:stretch/>
        </p:blipFill>
        <p:spPr>
          <a:xfrm>
            <a:off x="4876799" y="-211804"/>
            <a:ext cx="13094525" cy="10841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19050" y="3044036"/>
            <a:ext cx="12849901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INSIGHTS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b="-1010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4299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94365" y="813048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267</Words>
  <Application>Microsoft Macintosh PowerPoint</Application>
  <PresentationFormat>Custom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Arcade Gamer</vt:lpstr>
      <vt:lpstr>Calibri</vt:lpstr>
      <vt:lpstr>Disket Mono</vt:lpstr>
      <vt:lpstr>Aptos</vt:lpstr>
      <vt:lpstr>Garet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 Games AIS Datathon</dc:title>
  <cp:lastModifiedBy>Victoria Tran-SA</cp:lastModifiedBy>
  <cp:revision>2</cp:revision>
  <dcterms:created xsi:type="dcterms:W3CDTF">2006-08-16T00:00:00Z</dcterms:created>
  <dcterms:modified xsi:type="dcterms:W3CDTF">2024-04-25T02:00:44Z</dcterms:modified>
  <dc:identifier>DAGDE-lt0QM</dc:identifier>
</cp:coreProperties>
</file>